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35EB27-28E6-4538-B00C-136A492EDB20}">
  <a:tblStyle styleId="{A635EB27-28E6-4538-B00C-136A492EDB2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lfaSlabOne-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e88d5b91d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e88d5b91d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Hello my name is Hayden Wright, I go to MSU, and over the past 8-weeks I have done research concerning the causes and effects from the fear of slave insurrections during the civil war.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dc87103f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dc87103f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letter comes from a general who was overseeing a group of volunteer soldiers before Mississippi even joined the confederacy. He worries of a rumor that a Harpy Ferry like raid will occur and asks for help from the governor on how to respond. Comparing it to another event is a perfect example of how outside influence has caused hysteria and rumors to spread, and in response the commander only asks for the best course of action to protect the public from a potential uprising. I view this letter as a piece of actual hysteria influencing decisions made at the time by the public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dc87103f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6dc87103f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In contrast to the previous letter, this one opens detailing to the governor how people in the area have formed a “Home Guard” and intend to help the war effort by defending plantations. In addition to discussing rumors of a slave insurrection he then follows it up by asking if the Governor could send muskets to their plantations only for the purpose of replacing their old ones. This letter shows not only using the rhetoric of slave violence to manipulate the governor into sending aid, but also shows how the people of Mississippi were okay using military materials for personal use and profit.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dc87103f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6dc87103f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On the topic of conscription, this letter highlights how in areas like Deer Creek, known for its high volume of plantations and heavy slave population, were worried about the number of people being conscripted eventually leading to the enslaved population outweighing the white population. While this letter does discuss the possibility of a violent insurrection, it however only talks about how slaves fled the counties which is much more realistic when it comes to how slaves would free themselves. While no actual insurrections occurred as a result of conscription, I believe the fears felt by people from conscription were genuine and this letter is an excellent showcase of that fact.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dc87103f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6dc87103f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doesn’t mean however that white southerners didn’t use the rhetoric of conscription causing an enslaved pop to oversee imbalance as an excuse as well. In this letter, the author is a slave owner who during the time owned $18000 dollars in property. He starts by making claims that none of the men who are actively working for him in his home guard are able to fight in the war despite actively running his plantations. He follows it up in a somewhat demanding and manipulative way by saying it would be his best judgement to not conscript more from the county and that all the men who would fight would have already done so. Again we see people protecting themselves and in some ways are holding back the confederate war effort.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dc87103f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6dc87103f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last letter I would like to look at today I think drives home the effect the hysteria was having on the confederate army in a brief letter. It comes from a Commander who during the civil war sent troops to investigate an alleged insurrection. It says simply that the troops have returned and every word was false.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dc87103f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6dc87103f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Hysteria concerning slave insurrections clearly had a grip on the Mississippians at the time, as they struggled to maintain their way of life in a bloody war all in the means of oppression. Their slaves revolting clearly brought them unease as more men were conscripted. And while no serious revolts seemed to have occurred in Mississippi it is undeniable that the hysteria, both real and fake, ended up costing the confederacy men and aid that could have been used in the war all in an effort to suppress and enforce the slaves they were fighting to keep.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de37adb7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6de37adb7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For future research into this topic, it would be good to continue looking into more states in the confederacy to see if similar patterns exist in the way that Mississippi and Georgia are similar and how they differ.</a:t>
            </a:r>
            <a:endParaRPr>
              <a:solidFill>
                <a:schemeClr val="dk1"/>
              </a:solidFill>
            </a:endParaRPr>
          </a:p>
          <a:p>
            <a:pPr indent="0" lvl="0" marL="0" rtl="0" algn="l">
              <a:lnSpc>
                <a:spcPct val="115000"/>
              </a:lnSpc>
              <a:spcBef>
                <a:spcPts val="0"/>
              </a:spcBef>
              <a:spcAft>
                <a:spcPts val="0"/>
              </a:spcAft>
              <a:buNone/>
            </a:pPr>
            <a:r>
              <a:rPr lang="en">
                <a:solidFill>
                  <a:schemeClr val="dk1"/>
                </a:solidFill>
              </a:rPr>
              <a:t>If possible for Mississippi, it would be good to look for more primary sources other than just the letters from the CWRGM archive to attempt to paint a more complete picture of the events during the civil war.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dc87103f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6dc87103f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dc87103f6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6dc87103f6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e88d5b91d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e88d5b91d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the civil war broke out in the mid-1800’s, the primary conflict between the north and the south was the debate on whether or not the south should keep their slaves.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Due to the union’s goal of emancipating slaves and events in the past such as the Haitian Revolution and the Harper’s ferry raid, paired with conscription causing men to leave their plantation posts, the idea of slave rebellions began causing hysteria across slave owners from the time, many going as far as to write the governor before the war had even started concerning their fears. In response to this, local civilian militias often referred to as the “Home Guard” would be created outside of but often work with the confederate military to maintain control against the people they oppressed. Often by accusing and imprisoning slaves they thought were a threat to the plantation.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dc87103f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dc87103f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 went into this research mainly wondering how did rebellions and the fear that of affect the homefront in confederate mississippi, but also how did the hysteria around said rebellions affect mississippians.</a:t>
            </a:r>
            <a:br>
              <a:rPr lang="en">
                <a:solidFill>
                  <a:schemeClr val="dk1"/>
                </a:solidFill>
              </a:rPr>
            </a:br>
            <a:r>
              <a:rPr lang="en">
                <a:solidFill>
                  <a:schemeClr val="dk1"/>
                </a:solidFill>
              </a:rPr>
              <a:t>And what I found through my research was that the rhetoric concerning the fear of slave violence was prominent and did affect, mostly negatively overall, how the confederacy handled their troops and aid during the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6e8ec3b09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6e8ec3b09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My research started by looking at letters tagged “Military Procedures &amp; Events--Insurrections” as it was the most common to discuss slave insurrections, then from there I cut out all the letters post emancipation. Then I sorted the letters by topic based on the patterns often discussed in the letters, and then mapped the ones that correlated to the topic that had locational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de37adb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de37adb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consulting the chart, the primary reasons people mailed the governor was usually to tell him that that either were developing a “Home Guard” or to express they felt things like conscription would lead to their slaves' insurrection. Interestingly not a single letter tagged “Military Procedures &amp; Events--Insurrections” concerns a writer alerting the Governor of an actual slave insurrection.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e8ec3b09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e8ec3b09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While most of these letters seem to be normal, because we have gained additional insight through mapping the data of where these letters come from, you can see while letters are largely coming from areas with a higher volume of slaves, letters asking for aid or expressing fear are still pretty scattered.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e8ec3b09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e8ec3b09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So from here, the question became why? Why despite these counties having such low enslaved numbers were letters requesting aid and touting fear still so prominent.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e8ec3b0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6e8ec3b0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During my research I discovered an article by David T. Gleeson. Now Gleeson followed a very similar study to my own, he instead however collected letters from the governor of Georgia, and made connections to hysteria from the context provided there.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dc87103f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6dc87103f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What he found is that while there were initial concerns about slave insurrections, as the war continued people often used the rhetoric of slave violence to further their personal agendas and gain government aid for free during wartime. These people would often use claims about protecting their families from violence as excuses to avoid conscription even though they would face no serious threat.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cwrgm.org/item/S52712" TargetMode="External"/><Relationship Id="rId5" Type="http://schemas.openxmlformats.org/officeDocument/2006/relationships/hyperlink" Target="https://cwrgm.org/item/S90650" TargetMode="External"/><Relationship Id="rId6" Type="http://schemas.openxmlformats.org/officeDocument/2006/relationships/hyperlink" Target="https://cwrgm.org/item/S7709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hyperlink" Target="https://cwrgm.org/item/S63099" TargetMode="External"/><Relationship Id="rId5" Type="http://schemas.openxmlformats.org/officeDocument/2006/relationships/hyperlink" Target="https://cwrgm.org/item/S8607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https://doi.org/10.1093/pastj/gtab027" TargetMode="External"/><Relationship Id="rId10" Type="http://schemas.openxmlformats.org/officeDocument/2006/relationships/hyperlink" Target="https://cwrgm.org/item/mdah_757-932-01-13" TargetMode="External"/><Relationship Id="rId9" Type="http://schemas.openxmlformats.org/officeDocument/2006/relationships/hyperlink" Target="https://cwrgm.org/item/mdah_757-942-03-08" TargetMode="External"/><Relationship Id="rId5" Type="http://schemas.openxmlformats.org/officeDocument/2006/relationships/hyperlink" Target="http://www.jstor.org/stable/27919386" TargetMode="External"/><Relationship Id="rId6" Type="http://schemas.openxmlformats.org/officeDocument/2006/relationships/hyperlink" Target="https://cwrgm.org/item/mdah_757-932-01-22" TargetMode="External"/><Relationship Id="rId7" Type="http://schemas.openxmlformats.org/officeDocument/2006/relationships/hyperlink" Target="https://cwrgm.org/item/mdah_757-930-12-15" TargetMode="External"/><Relationship Id="rId8" Type="http://schemas.openxmlformats.org/officeDocument/2006/relationships/hyperlink" Target="https://cwrgm.org/item/mdah_757-942-01-1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hyperlink" Target="mailto:haybewright@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55" name="Google Shape;55;p13"/>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56" name="Google Shape;56;p13" title="wooden-floor-background_53876-88.png"/>
          <p:cNvPicPr preferRelativeResize="0"/>
          <p:nvPr/>
        </p:nvPicPr>
        <p:blipFill>
          <a:blip r:embed="rId3">
            <a:alphaModFix/>
          </a:blip>
          <a:stretch>
            <a:fillRect/>
          </a:stretch>
        </p:blipFill>
        <p:spPr>
          <a:xfrm>
            <a:off x="311700" y="223825"/>
            <a:ext cx="8520600" cy="4695825"/>
          </a:xfrm>
          <a:prstGeom prst="rect">
            <a:avLst/>
          </a:prstGeom>
          <a:noFill/>
          <a:ln>
            <a:noFill/>
          </a:ln>
          <a:effectLst>
            <a:outerShdw blurRad="57150" rotWithShape="0" algn="bl" dir="5400000" dist="19050">
              <a:srgbClr val="000000">
                <a:alpha val="50000"/>
              </a:srgbClr>
            </a:outerShdw>
          </a:effectLst>
        </p:spPr>
      </p:pic>
      <p:sp>
        <p:nvSpPr>
          <p:cNvPr id="57" name="Google Shape;57;p13"/>
          <p:cNvSpPr txBox="1"/>
          <p:nvPr>
            <p:ph type="ctrTitle"/>
          </p:nvPr>
        </p:nvSpPr>
        <p:spPr>
          <a:xfrm>
            <a:off x="311700" y="1656600"/>
            <a:ext cx="8520600" cy="90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solidFill>
                  <a:schemeClr val="lt1"/>
                </a:solidFill>
                <a:latin typeface="Alfa Slab One"/>
                <a:ea typeface="Alfa Slab One"/>
                <a:cs typeface="Alfa Slab One"/>
                <a:sym typeface="Alfa Slab One"/>
              </a:rPr>
              <a:t>Hysteria Without Rebellion</a:t>
            </a:r>
            <a:endParaRPr sz="4200">
              <a:solidFill>
                <a:schemeClr val="lt1"/>
              </a:solidFill>
              <a:latin typeface="Alfa Slab One"/>
              <a:ea typeface="Alfa Slab One"/>
              <a:cs typeface="Alfa Slab One"/>
              <a:sym typeface="Alfa Slab One"/>
            </a:endParaRPr>
          </a:p>
        </p:txBody>
      </p:sp>
      <p:sp>
        <p:nvSpPr>
          <p:cNvPr id="58" name="Google Shape;58;p13"/>
          <p:cNvSpPr txBox="1"/>
          <p:nvPr>
            <p:ph idx="1" type="subTitle"/>
          </p:nvPr>
        </p:nvSpPr>
        <p:spPr>
          <a:xfrm>
            <a:off x="311700" y="2713375"/>
            <a:ext cx="8520600" cy="963900"/>
          </a:xfrm>
          <a:prstGeom prst="rect">
            <a:avLst/>
          </a:prstGeom>
        </p:spPr>
        <p:txBody>
          <a:bodyPr anchorCtr="0" anchor="t" bIns="91425" lIns="91425" spcFirstLastPara="1" rIns="91425" wrap="square" tIns="91425">
            <a:normAutofit fontScale="55000" lnSpcReduction="10000"/>
          </a:bodyPr>
          <a:lstStyle/>
          <a:p>
            <a:pPr indent="0" lvl="0" marL="0" rtl="0" algn="ctr">
              <a:spcBef>
                <a:spcPts val="0"/>
              </a:spcBef>
              <a:spcAft>
                <a:spcPts val="0"/>
              </a:spcAft>
              <a:buNone/>
            </a:pPr>
            <a:r>
              <a:rPr b="1" lang="en" sz="4800">
                <a:solidFill>
                  <a:schemeClr val="lt1"/>
                </a:solidFill>
              </a:rPr>
              <a:t>The </a:t>
            </a:r>
            <a:r>
              <a:rPr b="1" lang="en" sz="4800">
                <a:solidFill>
                  <a:schemeClr val="lt1"/>
                </a:solidFill>
              </a:rPr>
              <a:t>Causes and Effects of Hysteria Around</a:t>
            </a:r>
            <a:endParaRPr b="1" sz="4800">
              <a:solidFill>
                <a:schemeClr val="lt1"/>
              </a:solidFill>
            </a:endParaRPr>
          </a:p>
          <a:p>
            <a:pPr indent="0" lvl="0" marL="0" rtl="0" algn="ctr">
              <a:spcBef>
                <a:spcPts val="0"/>
              </a:spcBef>
              <a:spcAft>
                <a:spcPts val="0"/>
              </a:spcAft>
              <a:buNone/>
            </a:pPr>
            <a:r>
              <a:rPr b="1" lang="en" sz="4800">
                <a:solidFill>
                  <a:schemeClr val="lt1"/>
                </a:solidFill>
              </a:rPr>
              <a:t>Slave Insurrections in Confederate Mississippi</a:t>
            </a:r>
            <a:endParaRPr>
              <a:solidFill>
                <a:schemeClr val="lt1"/>
              </a:solidFill>
            </a:endParaRPr>
          </a:p>
        </p:txBody>
      </p:sp>
      <p:pic>
        <p:nvPicPr>
          <p:cNvPr id="59" name="Google Shape;59;p13" title="download.png"/>
          <p:cNvPicPr preferRelativeResize="0"/>
          <p:nvPr/>
        </p:nvPicPr>
        <p:blipFill rotWithShape="1">
          <a:blip r:embed="rId4">
            <a:alphaModFix/>
          </a:blip>
          <a:srcRect b="10942" l="5108" r="6365" t="12323"/>
          <a:stretch/>
        </p:blipFill>
        <p:spPr>
          <a:xfrm>
            <a:off x="381475" y="330700"/>
            <a:ext cx="2522025" cy="1021449"/>
          </a:xfrm>
          <a:prstGeom prst="rect">
            <a:avLst/>
          </a:prstGeom>
          <a:noFill/>
          <a:ln>
            <a:noFill/>
          </a:ln>
        </p:spPr>
      </p:pic>
      <p:cxnSp>
        <p:nvCxnSpPr>
          <p:cNvPr id="60" name="Google Shape;60;p13"/>
          <p:cNvCxnSpPr/>
          <p:nvPr/>
        </p:nvCxnSpPr>
        <p:spPr>
          <a:xfrm>
            <a:off x="2624400" y="3830138"/>
            <a:ext cx="3895200" cy="4200"/>
          </a:xfrm>
          <a:prstGeom prst="straightConnector1">
            <a:avLst/>
          </a:prstGeom>
          <a:noFill/>
          <a:ln cap="flat" cmpd="sng" w="38100">
            <a:solidFill>
              <a:srgbClr val="5D1725"/>
            </a:solidFill>
            <a:prstDash val="solid"/>
            <a:round/>
            <a:headEnd len="med" w="med" type="none"/>
            <a:tailEnd len="med" w="med" type="none"/>
          </a:ln>
        </p:spPr>
      </p:cxnSp>
      <p:sp>
        <p:nvSpPr>
          <p:cNvPr id="61" name="Google Shape;61;p13"/>
          <p:cNvSpPr txBox="1"/>
          <p:nvPr/>
        </p:nvSpPr>
        <p:spPr>
          <a:xfrm>
            <a:off x="2278500" y="3911000"/>
            <a:ext cx="4648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lt1"/>
                </a:solidFill>
                <a:latin typeface="Roboto"/>
                <a:ea typeface="Roboto"/>
                <a:cs typeface="Roboto"/>
                <a:sym typeface="Roboto"/>
              </a:rPr>
              <a:t>Hayden Wright</a:t>
            </a:r>
            <a:endParaRPr b="1" sz="2300">
              <a:solidFill>
                <a:schemeClr val="lt1"/>
              </a:solidFill>
              <a:latin typeface="Roboto"/>
              <a:ea typeface="Roboto"/>
              <a:cs typeface="Roboto"/>
              <a:sym typeface="Roboto"/>
            </a:endParaRPr>
          </a:p>
          <a:p>
            <a:pPr indent="0" lvl="0" marL="0" rtl="0" algn="ctr">
              <a:spcBef>
                <a:spcPts val="0"/>
              </a:spcBef>
              <a:spcAft>
                <a:spcPts val="0"/>
              </a:spcAft>
              <a:buNone/>
            </a:pPr>
            <a:r>
              <a:rPr b="1" lang="en" sz="2300">
                <a:solidFill>
                  <a:schemeClr val="lt1"/>
                </a:solidFill>
                <a:latin typeface="Roboto"/>
                <a:ea typeface="Roboto"/>
                <a:cs typeface="Roboto"/>
                <a:sym typeface="Roboto"/>
              </a:rPr>
              <a:t>Mississippi State University</a:t>
            </a:r>
            <a:endParaRPr b="1" sz="2300">
              <a:solidFill>
                <a:schemeClr val="lt1"/>
              </a:solidFill>
              <a:latin typeface="Roboto"/>
              <a:ea typeface="Roboto"/>
              <a:cs typeface="Roboto"/>
              <a:sym typeface="Roboto"/>
            </a:endParaRPr>
          </a:p>
        </p:txBody>
      </p:sp>
      <p:pic>
        <p:nvPicPr>
          <p:cNvPr id="62" name="Google Shape;62;p13"/>
          <p:cNvPicPr preferRelativeResize="0"/>
          <p:nvPr/>
        </p:nvPicPr>
        <p:blipFill rotWithShape="1">
          <a:blip r:embed="rId5">
            <a:alphaModFix/>
          </a:blip>
          <a:srcRect b="29266" l="0" r="0" t="30254"/>
          <a:stretch/>
        </p:blipFill>
        <p:spPr>
          <a:xfrm>
            <a:off x="6370850" y="359475"/>
            <a:ext cx="2381250" cy="96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8" name="Shape 148"/>
        <p:cNvGrpSpPr/>
        <p:nvPr/>
      </p:nvGrpSpPr>
      <p:grpSpPr>
        <a:xfrm>
          <a:off x="0" y="0"/>
          <a:ext cx="0" cy="0"/>
          <a:chOff x="0" y="0"/>
          <a:chExt cx="0" cy="0"/>
        </a:xfrm>
      </p:grpSpPr>
      <p:sp>
        <p:nvSpPr>
          <p:cNvPr id="149" name="Google Shape;149;p22"/>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50" name="Google Shape;150;p22"/>
          <p:cNvSpPr txBox="1"/>
          <p:nvPr>
            <p:ph idx="1" type="body"/>
          </p:nvPr>
        </p:nvSpPr>
        <p:spPr>
          <a:xfrm>
            <a:off x="4939500" y="278825"/>
            <a:ext cx="3837000" cy="45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Hdnet Nwd J jwndjn wlkdn QKSKmwk Wnskn WKkwnkk</a:t>
            </a:r>
            <a:endParaRPr>
              <a:solidFill>
                <a:schemeClr val="lt1"/>
              </a:solidFill>
            </a:endParaRPr>
          </a:p>
          <a:p>
            <a:pPr indent="0" lvl="0" marL="0" rtl="0" algn="l">
              <a:spcBef>
                <a:spcPts val="1200"/>
              </a:spcBef>
              <a:spcAft>
                <a:spcPts val="0"/>
              </a:spcAft>
              <a:buNone/>
            </a:pPr>
            <a:r>
              <a:rPr lang="en">
                <a:solidFill>
                  <a:schemeClr val="lt1"/>
                </a:solidFill>
              </a:rPr>
              <a:t>sdnwsnNWKNDk mkWKmd KWMDkmwd</a:t>
            </a:r>
            <a:endParaRPr>
              <a:solidFill>
                <a:schemeClr val="lt1"/>
              </a:solidFill>
            </a:endParaRPr>
          </a:p>
          <a:p>
            <a:pPr indent="0" lvl="0" marL="0" rtl="0" algn="l">
              <a:spcBef>
                <a:spcPts val="1200"/>
              </a:spcBef>
              <a:spcAft>
                <a:spcPts val="0"/>
              </a:spcAft>
              <a:buNone/>
            </a:pPr>
            <a:r>
              <a:rPr lang="en">
                <a:solidFill>
                  <a:schemeClr val="lt1"/>
                </a:solidFill>
              </a:rPr>
              <a:t>WND nwkC kcnw </a:t>
            </a:r>
            <a:br>
              <a:rPr lang="en">
                <a:solidFill>
                  <a:schemeClr val="lt1"/>
                </a:solidFill>
              </a:rPr>
            </a:br>
            <a:r>
              <a:rPr lang="en">
                <a:solidFill>
                  <a:schemeClr val="lt1"/>
                </a:solidFill>
              </a:rPr>
              <a:t>Weeknd Wmd </a:t>
            </a:r>
            <a:endParaRPr>
              <a:solidFill>
                <a:schemeClr val="lt1"/>
              </a:solidFill>
            </a:endParaRPr>
          </a:p>
          <a:p>
            <a:pPr indent="0" lvl="0" marL="0" rtl="0" algn="l">
              <a:spcBef>
                <a:spcPts val="1200"/>
              </a:spcBef>
              <a:spcAft>
                <a:spcPts val="0"/>
              </a:spcAft>
              <a:buNone/>
            </a:pPr>
            <a:r>
              <a:rPr lang="en">
                <a:solidFill>
                  <a:schemeClr val="lt1"/>
                </a:solidFill>
              </a:rPr>
              <a:t>Mmk Wmd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Ndkw Nd</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Wliw</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wdwddffefref2efi2no</a:t>
            </a:r>
            <a:endParaRPr>
              <a:solidFill>
                <a:schemeClr val="lt1"/>
              </a:solidFill>
            </a:endParaRPr>
          </a:p>
        </p:txBody>
      </p:sp>
      <p:pic>
        <p:nvPicPr>
          <p:cNvPr id="151" name="Google Shape;151;p22" title="wooden-floor-background_53876-88.png"/>
          <p:cNvPicPr preferRelativeResize="0"/>
          <p:nvPr/>
        </p:nvPicPr>
        <p:blipFill>
          <a:blip r:embed="rId3">
            <a:alphaModFix/>
          </a:blip>
          <a:stretch>
            <a:fillRect/>
          </a:stretch>
        </p:blipFill>
        <p:spPr>
          <a:xfrm>
            <a:off x="4485725" y="227975"/>
            <a:ext cx="4392775" cy="4686025"/>
          </a:xfrm>
          <a:prstGeom prst="rect">
            <a:avLst/>
          </a:prstGeom>
          <a:noFill/>
          <a:ln>
            <a:noFill/>
          </a:ln>
        </p:spPr>
      </p:pic>
      <p:sp>
        <p:nvSpPr>
          <p:cNvPr id="152" name="Google Shape;152;p22"/>
          <p:cNvSpPr txBox="1"/>
          <p:nvPr/>
        </p:nvSpPr>
        <p:spPr>
          <a:xfrm>
            <a:off x="5297500" y="278850"/>
            <a:ext cx="2450100" cy="661800"/>
          </a:xfrm>
          <a:prstGeom prst="rect">
            <a:avLst/>
          </a:prstGeom>
          <a:noFill/>
          <a:ln>
            <a:noFill/>
          </a:ln>
          <a:effectLst>
            <a:outerShdw rotWithShape="0" algn="bl" dir="5400000" dist="47625">
              <a:srgbClr val="5D1725"/>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sz="3100">
              <a:solidFill>
                <a:schemeClr val="lt1"/>
              </a:solidFill>
              <a:latin typeface="Alfa Slab One"/>
              <a:ea typeface="Alfa Slab One"/>
              <a:cs typeface="Alfa Slab One"/>
              <a:sym typeface="Alfa Slab One"/>
            </a:endParaRPr>
          </a:p>
        </p:txBody>
      </p:sp>
      <p:sp>
        <p:nvSpPr>
          <p:cNvPr id="153" name="Google Shape;153;p22"/>
          <p:cNvSpPr txBox="1"/>
          <p:nvPr/>
        </p:nvSpPr>
        <p:spPr>
          <a:xfrm>
            <a:off x="6372775" y="4575300"/>
            <a:ext cx="312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https://cwrgm.org/item/mdah_757-930-12-15</a:t>
            </a:r>
            <a:endParaRPr sz="1800">
              <a:solidFill>
                <a:schemeClr val="dk1"/>
              </a:solidFill>
            </a:endParaRPr>
          </a:p>
        </p:txBody>
      </p:sp>
      <p:sp>
        <p:nvSpPr>
          <p:cNvPr id="154" name="Google Shape;154;p22"/>
          <p:cNvSpPr txBox="1"/>
          <p:nvPr/>
        </p:nvSpPr>
        <p:spPr>
          <a:xfrm>
            <a:off x="4585400" y="453713"/>
            <a:ext cx="4193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“To you, We have reason to apprehend a </a:t>
            </a:r>
            <a:r>
              <a:rPr b="1" lang="en" sz="1800">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raid</a:t>
            </a:r>
            <a:r>
              <a:rPr b="1" lang="en" sz="1800">
                <a:solidFill>
                  <a:schemeClr val="dk1"/>
                </a:solidFill>
                <a:latin typeface="Times New Roman"/>
                <a:ea typeface="Times New Roman"/>
                <a:cs typeface="Times New Roman"/>
                <a:sym typeface="Times New Roman"/>
              </a:rPr>
              <a:t> similar to that at </a:t>
            </a:r>
            <a:r>
              <a:rPr b="1" lang="en" sz="1800">
                <a:solidFill>
                  <a:schemeClr val="dk1"/>
                </a:solidFill>
                <a:highlight>
                  <a:schemeClr val="accent6"/>
                </a:highlight>
                <a:uFill>
                  <a:noFill/>
                </a:uFill>
                <a:latin typeface="Times New Roman"/>
                <a:ea typeface="Times New Roman"/>
                <a:cs typeface="Times New Roman"/>
                <a:sym typeface="Times New Roman"/>
                <a:hlinkClick r:id="rId5">
                  <a:extLst>
                    <a:ext uri="{A12FA001-AC4F-418D-AE19-62706E023703}">
                      <ahyp:hlinkClr val="tx"/>
                    </a:ext>
                  </a:extLst>
                </a:hlinkClick>
              </a:rPr>
              <a:t>Harpers Ferry</a:t>
            </a:r>
            <a:r>
              <a:rPr b="1" lang="en" sz="1800">
                <a:solidFill>
                  <a:schemeClr val="dk1"/>
                </a:solidFill>
                <a:highlight>
                  <a:schemeClr val="accent6"/>
                </a:highlight>
                <a:latin typeface="Times New Roman"/>
                <a:ea typeface="Times New Roman"/>
                <a:cs typeface="Times New Roman"/>
                <a:sym typeface="Times New Roman"/>
              </a:rPr>
              <a:t>, in the adjoining County of </a:t>
            </a:r>
            <a:r>
              <a:rPr b="1" lang="en" sz="1800">
                <a:solidFill>
                  <a:schemeClr val="dk1"/>
                </a:solidFill>
                <a:highlight>
                  <a:schemeClr val="accent6"/>
                </a:highlight>
                <a:uFill>
                  <a:noFill/>
                </a:uFill>
                <a:latin typeface="Times New Roman"/>
                <a:ea typeface="Times New Roman"/>
                <a:cs typeface="Times New Roman"/>
                <a:sym typeface="Times New Roman"/>
                <a:hlinkClick r:id="rId6">
                  <a:extLst>
                    <a:ext uri="{A12FA001-AC4F-418D-AE19-62706E023703}">
                      <ahyp:hlinkClr val="tx"/>
                    </a:ext>
                  </a:extLst>
                </a:hlinkClick>
              </a:rPr>
              <a:t>Issaquena</a:t>
            </a:r>
            <a:r>
              <a:rPr b="1" lang="en" sz="1800">
                <a:solidFill>
                  <a:schemeClr val="dk1"/>
                </a:solidFill>
                <a:latin typeface="Times New Roman"/>
                <a:ea typeface="Times New Roman"/>
                <a:cs typeface="Times New Roman"/>
                <a:sym typeface="Times New Roman"/>
              </a:rPr>
              <a:t>—I shall take the most effectual Means in my power to Nip the affair in the bud”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highlight>
                  <a:schemeClr val="accent6"/>
                </a:highlight>
                <a:latin typeface="Times New Roman"/>
                <a:ea typeface="Times New Roman"/>
                <a:cs typeface="Times New Roman"/>
                <a:sym typeface="Times New Roman"/>
              </a:rPr>
              <a:t>“if it is not within my power to order the volunteer troops of this city to any portion of my division that may be menanced.”</a:t>
            </a:r>
            <a:endParaRPr b="1" sz="1800">
              <a:solidFill>
                <a:schemeClr val="dk1"/>
              </a:solidFill>
              <a:highlight>
                <a:schemeClr val="accent6"/>
              </a:highlight>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“I have already taken </a:t>
            </a:r>
            <a:r>
              <a:rPr b="1" lang="en" sz="1800">
                <a:solidFill>
                  <a:schemeClr val="dk1"/>
                </a:solidFill>
                <a:latin typeface="Times New Roman"/>
                <a:ea typeface="Times New Roman"/>
                <a:cs typeface="Times New Roman"/>
                <a:sym typeface="Times New Roman"/>
              </a:rPr>
              <a:t>meas-ures</a:t>
            </a:r>
            <a:r>
              <a:rPr b="1" lang="en" sz="1800">
                <a:solidFill>
                  <a:schemeClr val="dk1"/>
                </a:solidFill>
                <a:latin typeface="Times New Roman"/>
                <a:ea typeface="Times New Roman"/>
                <a:cs typeface="Times New Roman"/>
                <a:sym typeface="Times New Roman"/>
              </a:rPr>
              <a:t> for an ample supply of ammunition, as well for artillery as for Infantry and rifles, </a:t>
            </a:r>
            <a:r>
              <a:rPr b="1" lang="en" sz="1800">
                <a:solidFill>
                  <a:schemeClr val="dk1"/>
                </a:solidFill>
                <a:highlight>
                  <a:schemeClr val="accent6"/>
                </a:highlight>
                <a:latin typeface="Times New Roman"/>
                <a:ea typeface="Times New Roman"/>
                <a:cs typeface="Times New Roman"/>
                <a:sym typeface="Times New Roman"/>
              </a:rPr>
              <a:t>and spare no means in my power to ensure the public peace and safety.”</a:t>
            </a:r>
            <a:endParaRPr b="1" sz="2400">
              <a:solidFill>
                <a:schemeClr val="dk1"/>
              </a:solidFill>
              <a:highlight>
                <a:schemeClr val="accent6"/>
              </a:highlight>
            </a:endParaRPr>
          </a:p>
        </p:txBody>
      </p:sp>
      <p:sp>
        <p:nvSpPr>
          <p:cNvPr id="155" name="Google Shape;155;p22"/>
          <p:cNvSpPr txBox="1"/>
          <p:nvPr>
            <p:ph idx="1" type="body"/>
          </p:nvPr>
        </p:nvSpPr>
        <p:spPr>
          <a:xfrm>
            <a:off x="145350" y="253025"/>
            <a:ext cx="4277400" cy="463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Dated December 1860, months before Mississippi joined the confederate states.</a:t>
            </a:r>
            <a:endParaRPr b="1">
              <a:solidFill>
                <a:schemeClr val="lt1"/>
              </a:solidFill>
              <a:latin typeface="Calibri"/>
              <a:ea typeface="Calibri"/>
              <a:cs typeface="Calibri"/>
              <a:sym typeface="Calibri"/>
            </a:endParaRPr>
          </a:p>
          <a:p>
            <a:pPr indent="0" lvl="0" marL="45720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A commander of a volunteer army hears word of a “Harpers Ferry” akin raid happening in a county with a high enslaved population.</a:t>
            </a:r>
            <a:endParaRPr b="1">
              <a:solidFill>
                <a:schemeClr val="lt1"/>
              </a:solidFill>
              <a:latin typeface="Calibri"/>
              <a:ea typeface="Calibri"/>
              <a:cs typeface="Calibri"/>
              <a:sym typeface="Calibri"/>
            </a:endParaRPr>
          </a:p>
          <a:p>
            <a:pPr indent="0" lvl="0" marL="45720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Primarily asks for </a:t>
            </a:r>
            <a:r>
              <a:rPr b="1" lang="en">
                <a:solidFill>
                  <a:schemeClr val="lt1"/>
                </a:solidFill>
                <a:latin typeface="Calibri"/>
                <a:ea typeface="Calibri"/>
                <a:cs typeface="Calibri"/>
                <a:sym typeface="Calibri"/>
              </a:rPr>
              <a:t>advice and takes personal measures to “ensure the public’s peace and safety”.</a:t>
            </a:r>
            <a:endParaRPr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23"/>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61" name="Google Shape;16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a:t>
            </a:r>
            <a:endParaRPr/>
          </a:p>
        </p:txBody>
      </p:sp>
      <p:sp>
        <p:nvSpPr>
          <p:cNvPr id="162" name="Google Shape;162;p23"/>
          <p:cNvSpPr txBox="1"/>
          <p:nvPr>
            <p:ph type="title"/>
          </p:nvPr>
        </p:nvSpPr>
        <p:spPr>
          <a:xfrm>
            <a:off x="265500" y="1233175"/>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a:t>
            </a:r>
            <a:endParaRPr/>
          </a:p>
        </p:txBody>
      </p:sp>
      <p:sp>
        <p:nvSpPr>
          <p:cNvPr id="163" name="Google Shape;163;p23"/>
          <p:cNvSpPr txBox="1"/>
          <p:nvPr>
            <p:ph idx="1" type="body"/>
          </p:nvPr>
        </p:nvSpPr>
        <p:spPr>
          <a:xfrm>
            <a:off x="4947900" y="278825"/>
            <a:ext cx="3966900" cy="4584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Sent during the Civil War in 1861</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Opens with stating he and others are creating a “Home Guard” for the purpose of personal protection.</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Makes baseless rumors of </a:t>
            </a:r>
            <a:r>
              <a:rPr b="1" lang="en">
                <a:solidFill>
                  <a:schemeClr val="lt1"/>
                </a:solidFill>
                <a:latin typeface="Calibri"/>
                <a:ea typeface="Calibri"/>
                <a:cs typeface="Calibri"/>
                <a:sym typeface="Calibri"/>
              </a:rPr>
              <a:t>oncoming</a:t>
            </a:r>
            <a:r>
              <a:rPr b="1" lang="en">
                <a:solidFill>
                  <a:schemeClr val="lt1"/>
                </a:solidFill>
                <a:latin typeface="Calibri"/>
                <a:ea typeface="Calibri"/>
                <a:cs typeface="Calibri"/>
                <a:sym typeface="Calibri"/>
              </a:rPr>
              <a:t> insurrections.</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Only asks for new guns to replace their old guns.</a:t>
            </a:r>
            <a:endParaRPr b="1">
              <a:solidFill>
                <a:schemeClr val="lt1"/>
              </a:solidFill>
              <a:latin typeface="Calibri"/>
              <a:ea typeface="Calibri"/>
              <a:cs typeface="Calibri"/>
              <a:sym typeface="Calibri"/>
            </a:endParaRPr>
          </a:p>
        </p:txBody>
      </p:sp>
      <p:pic>
        <p:nvPicPr>
          <p:cNvPr id="164" name="Google Shape;164;p23" title="wooden-floor-background_53876-88.png"/>
          <p:cNvPicPr preferRelativeResize="0"/>
          <p:nvPr/>
        </p:nvPicPr>
        <p:blipFill>
          <a:blip r:embed="rId3">
            <a:alphaModFix/>
          </a:blip>
          <a:stretch>
            <a:fillRect/>
          </a:stretch>
        </p:blipFill>
        <p:spPr>
          <a:xfrm>
            <a:off x="265500" y="228725"/>
            <a:ext cx="4570675" cy="4686025"/>
          </a:xfrm>
          <a:prstGeom prst="rect">
            <a:avLst/>
          </a:prstGeom>
          <a:noFill/>
          <a:ln>
            <a:noFill/>
          </a:ln>
        </p:spPr>
      </p:pic>
      <p:sp>
        <p:nvSpPr>
          <p:cNvPr id="165" name="Google Shape;165;p23"/>
          <p:cNvSpPr txBox="1"/>
          <p:nvPr/>
        </p:nvSpPr>
        <p:spPr>
          <a:xfrm>
            <a:off x="315525" y="401400"/>
            <a:ext cx="44706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“The old and inefficient men of Oak Bowery neighborhood have organised a Company of </a:t>
            </a:r>
            <a:r>
              <a:rPr b="1" lang="en" sz="1800">
                <a:solidFill>
                  <a:schemeClr val="dk1"/>
                </a:solidFill>
                <a:highlight>
                  <a:schemeClr val="accent6"/>
                </a:highlight>
                <a:latin typeface="Times New Roman"/>
                <a:ea typeface="Times New Roman"/>
                <a:cs typeface="Times New Roman"/>
                <a:sym typeface="Times New Roman"/>
              </a:rPr>
              <a:t>"Home Guards," for the purpose of protecting their homes and familys”</a:t>
            </a:r>
            <a:endParaRPr b="1" sz="1800">
              <a:solidFill>
                <a:schemeClr val="dk1"/>
              </a:solidFill>
              <a:highlight>
                <a:schemeClr val="accent6"/>
              </a:highlight>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“Rumours are rife, that the</a:t>
            </a:r>
            <a:r>
              <a:rPr b="1" lang="en" sz="1800">
                <a:solidFill>
                  <a:schemeClr val="dk1"/>
                </a:solidFill>
                <a:highlight>
                  <a:schemeClr val="accent6"/>
                </a:highlight>
                <a:latin typeface="Times New Roman"/>
                <a:ea typeface="Times New Roman"/>
                <a:cs typeface="Times New Roman"/>
                <a:sym typeface="Times New Roman"/>
              </a:rPr>
              <a:t> </a:t>
            </a:r>
            <a:r>
              <a:rPr b="1" lang="en" sz="1800">
                <a:solidFill>
                  <a:schemeClr val="dk1"/>
                </a:solidFill>
                <a:highlight>
                  <a:schemeClr val="accent6"/>
                </a:highlight>
                <a:uFill>
                  <a:noFill/>
                </a:uFill>
                <a:latin typeface="Times New Roman"/>
                <a:ea typeface="Times New Roman"/>
                <a:cs typeface="Times New Roman"/>
                <a:sym typeface="Times New Roman"/>
                <a:hlinkClick r:id="rId4">
                  <a:extLst>
                    <a:ext uri="{A12FA001-AC4F-418D-AE19-62706E023703}">
                      <ahyp:hlinkClr val="tx"/>
                    </a:ext>
                  </a:extLst>
                </a:hlinkClick>
              </a:rPr>
              <a:t>negroes</a:t>
            </a:r>
            <a:r>
              <a:rPr b="1" lang="en" sz="1800">
                <a:solidFill>
                  <a:schemeClr val="dk1"/>
                </a:solidFill>
                <a:highlight>
                  <a:schemeClr val="accent6"/>
                </a:highlight>
                <a:latin typeface="Times New Roman"/>
                <a:ea typeface="Times New Roman"/>
                <a:cs typeface="Times New Roman"/>
                <a:sym typeface="Times New Roman"/>
              </a:rPr>
              <a:t> of the </a:t>
            </a:r>
            <a:r>
              <a:rPr b="1" lang="en" sz="1800">
                <a:solidFill>
                  <a:schemeClr val="dk1"/>
                </a:solidFill>
                <a:highlight>
                  <a:schemeClr val="accent6"/>
                </a:highlight>
                <a:latin typeface="Times New Roman"/>
                <a:ea typeface="Times New Roman"/>
                <a:cs typeface="Times New Roman"/>
                <a:sym typeface="Times New Roman"/>
              </a:rPr>
              <a:t>surrou=nding</a:t>
            </a:r>
            <a:r>
              <a:rPr b="1" lang="en" sz="1800">
                <a:solidFill>
                  <a:schemeClr val="dk1"/>
                </a:solidFill>
                <a:highlight>
                  <a:schemeClr val="accent6"/>
                </a:highlight>
                <a:latin typeface="Times New Roman"/>
                <a:ea typeface="Times New Roman"/>
                <a:cs typeface="Times New Roman"/>
                <a:sym typeface="Times New Roman"/>
              </a:rPr>
              <a:t> neighborhoods are making preparations to raise an </a:t>
            </a:r>
            <a:r>
              <a:rPr b="1" lang="en" sz="1800">
                <a:solidFill>
                  <a:schemeClr val="dk1"/>
                </a:solidFill>
                <a:highlight>
                  <a:schemeClr val="accent6"/>
                </a:highlight>
                <a:uFill>
                  <a:noFill/>
                </a:uFill>
                <a:latin typeface="Times New Roman"/>
                <a:ea typeface="Times New Roman"/>
                <a:cs typeface="Times New Roman"/>
                <a:sym typeface="Times New Roman"/>
                <a:hlinkClick r:id="rId5">
                  <a:extLst>
                    <a:ext uri="{A12FA001-AC4F-418D-AE19-62706E023703}">
                      <ahyp:hlinkClr val="tx"/>
                    </a:ext>
                  </a:extLst>
                </a:hlinkClick>
              </a:rPr>
              <a:t>insurrection</a:t>
            </a:r>
            <a:r>
              <a:rPr b="1" lang="en" sz="1800">
                <a:solidFill>
                  <a:schemeClr val="dk1"/>
                </a:solidFill>
                <a:highlight>
                  <a:schemeClr val="accent6"/>
                </a:highlight>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"headed by white men," as soon as our volunteers leave.”</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highlight>
                  <a:schemeClr val="accent6"/>
                </a:highlight>
                <a:latin typeface="Times New Roman"/>
                <a:ea typeface="Times New Roman"/>
                <a:cs typeface="Times New Roman"/>
                <a:sym typeface="Times New Roman"/>
              </a:rPr>
              <a:t>“The arms that we have are very inferior and inefficient.</a:t>
            </a:r>
            <a:r>
              <a:rPr b="1" lang="en" sz="1800">
                <a:solidFill>
                  <a:schemeClr val="dk1"/>
                </a:solidFill>
                <a:latin typeface="Times New Roman"/>
                <a:ea typeface="Times New Roman"/>
                <a:cs typeface="Times New Roman"/>
                <a:sym typeface="Times New Roman"/>
              </a:rPr>
              <a:t> "Therefore I wish to learn of your excellency," </a:t>
            </a:r>
            <a:r>
              <a:rPr b="1" lang="en" sz="1800">
                <a:solidFill>
                  <a:schemeClr val="dk1"/>
                </a:solidFill>
                <a:highlight>
                  <a:schemeClr val="accent6"/>
                </a:highlight>
                <a:latin typeface="Times New Roman"/>
                <a:ea typeface="Times New Roman"/>
                <a:cs typeface="Times New Roman"/>
                <a:sym typeface="Times New Roman"/>
              </a:rPr>
              <a:t>if I can obtain a Sufficient number of "Muskets," to arm and equip my Company.”</a:t>
            </a:r>
            <a:endParaRPr b="1" sz="1800">
              <a:solidFill>
                <a:schemeClr val="dk1"/>
              </a:solidFill>
              <a:highlight>
                <a:schemeClr val="accent6"/>
              </a:highlight>
              <a:latin typeface="Times New Roman"/>
              <a:ea typeface="Times New Roman"/>
              <a:cs typeface="Times New Roman"/>
              <a:sym typeface="Times New Roman"/>
            </a:endParaRPr>
          </a:p>
        </p:txBody>
      </p:sp>
      <p:sp>
        <p:nvSpPr>
          <p:cNvPr id="166" name="Google Shape;166;p23"/>
          <p:cNvSpPr txBox="1"/>
          <p:nvPr/>
        </p:nvSpPr>
        <p:spPr>
          <a:xfrm>
            <a:off x="2365075" y="4638500"/>
            <a:ext cx="2537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https://cwrgm.org/item/mdah_757-932-01-22</a:t>
            </a:r>
            <a:endParaRPr sz="1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4"/>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72" name="Google Shape;172;p24"/>
          <p:cNvSpPr txBox="1"/>
          <p:nvPr>
            <p:ph idx="1" type="body"/>
          </p:nvPr>
        </p:nvSpPr>
        <p:spPr>
          <a:xfrm>
            <a:off x="4939500" y="278825"/>
            <a:ext cx="3837000" cy="45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Hdnet Nwd J jwndjn wlkdn QKSKmwk Wnskn WKkwnkk</a:t>
            </a:r>
            <a:endParaRPr>
              <a:solidFill>
                <a:schemeClr val="lt1"/>
              </a:solidFill>
            </a:endParaRPr>
          </a:p>
          <a:p>
            <a:pPr indent="0" lvl="0" marL="0" rtl="0" algn="l">
              <a:spcBef>
                <a:spcPts val="1200"/>
              </a:spcBef>
              <a:spcAft>
                <a:spcPts val="0"/>
              </a:spcAft>
              <a:buNone/>
            </a:pPr>
            <a:r>
              <a:rPr lang="en">
                <a:solidFill>
                  <a:schemeClr val="lt1"/>
                </a:solidFill>
              </a:rPr>
              <a:t>sdnwsnNWKNDk mkWKmd KWMDkmwd</a:t>
            </a:r>
            <a:endParaRPr>
              <a:solidFill>
                <a:schemeClr val="lt1"/>
              </a:solidFill>
            </a:endParaRPr>
          </a:p>
          <a:p>
            <a:pPr indent="0" lvl="0" marL="0" rtl="0" algn="l">
              <a:spcBef>
                <a:spcPts val="1200"/>
              </a:spcBef>
              <a:spcAft>
                <a:spcPts val="0"/>
              </a:spcAft>
              <a:buNone/>
            </a:pPr>
            <a:r>
              <a:rPr lang="en">
                <a:solidFill>
                  <a:schemeClr val="lt1"/>
                </a:solidFill>
              </a:rPr>
              <a:t>WND nwkC kcnw </a:t>
            </a:r>
            <a:br>
              <a:rPr lang="en">
                <a:solidFill>
                  <a:schemeClr val="lt1"/>
                </a:solidFill>
              </a:rPr>
            </a:br>
            <a:r>
              <a:rPr lang="en">
                <a:solidFill>
                  <a:schemeClr val="lt1"/>
                </a:solidFill>
              </a:rPr>
              <a:t>Weeknd Wmd </a:t>
            </a:r>
            <a:endParaRPr>
              <a:solidFill>
                <a:schemeClr val="lt1"/>
              </a:solidFill>
            </a:endParaRPr>
          </a:p>
          <a:p>
            <a:pPr indent="0" lvl="0" marL="0" rtl="0" algn="l">
              <a:spcBef>
                <a:spcPts val="1200"/>
              </a:spcBef>
              <a:spcAft>
                <a:spcPts val="0"/>
              </a:spcAft>
              <a:buNone/>
            </a:pPr>
            <a:r>
              <a:rPr lang="en">
                <a:solidFill>
                  <a:schemeClr val="lt1"/>
                </a:solidFill>
              </a:rPr>
              <a:t>Mmk Wmd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Ndkw Nd</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Wliw</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wdwddffefref2efi2no</a:t>
            </a:r>
            <a:endParaRPr>
              <a:solidFill>
                <a:schemeClr val="lt1"/>
              </a:solidFill>
            </a:endParaRPr>
          </a:p>
        </p:txBody>
      </p:sp>
      <p:pic>
        <p:nvPicPr>
          <p:cNvPr id="173" name="Google Shape;173;p24" title="wooden-floor-background_53876-88.png"/>
          <p:cNvPicPr preferRelativeResize="0"/>
          <p:nvPr/>
        </p:nvPicPr>
        <p:blipFill>
          <a:blip r:embed="rId3">
            <a:alphaModFix/>
          </a:blip>
          <a:stretch>
            <a:fillRect/>
          </a:stretch>
        </p:blipFill>
        <p:spPr>
          <a:xfrm>
            <a:off x="4485725" y="227975"/>
            <a:ext cx="4392775" cy="4686025"/>
          </a:xfrm>
          <a:prstGeom prst="rect">
            <a:avLst/>
          </a:prstGeom>
          <a:noFill/>
          <a:ln>
            <a:noFill/>
          </a:ln>
        </p:spPr>
      </p:pic>
      <p:sp>
        <p:nvSpPr>
          <p:cNvPr id="174" name="Google Shape;174;p24"/>
          <p:cNvSpPr txBox="1"/>
          <p:nvPr/>
        </p:nvSpPr>
        <p:spPr>
          <a:xfrm>
            <a:off x="5297500" y="278850"/>
            <a:ext cx="2450100" cy="661800"/>
          </a:xfrm>
          <a:prstGeom prst="rect">
            <a:avLst/>
          </a:prstGeom>
          <a:noFill/>
          <a:ln>
            <a:noFill/>
          </a:ln>
          <a:effectLst>
            <a:outerShdw rotWithShape="0" algn="bl" dir="5400000" dist="47625">
              <a:srgbClr val="5D1725"/>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sz="3100">
              <a:solidFill>
                <a:schemeClr val="lt1"/>
              </a:solidFill>
              <a:latin typeface="Alfa Slab One"/>
              <a:ea typeface="Alfa Slab One"/>
              <a:cs typeface="Alfa Slab One"/>
              <a:sym typeface="Alfa Slab One"/>
            </a:endParaRPr>
          </a:p>
        </p:txBody>
      </p:sp>
      <p:sp>
        <p:nvSpPr>
          <p:cNvPr id="175" name="Google Shape;175;p24"/>
          <p:cNvSpPr txBox="1"/>
          <p:nvPr/>
        </p:nvSpPr>
        <p:spPr>
          <a:xfrm>
            <a:off x="6372775" y="4575300"/>
            <a:ext cx="312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https://cwrgm.org/item/mdah_757-942-01-17</a:t>
            </a:r>
            <a:endParaRPr sz="1800">
              <a:solidFill>
                <a:schemeClr val="dk1"/>
              </a:solidFill>
            </a:endParaRPr>
          </a:p>
        </p:txBody>
      </p:sp>
      <p:sp>
        <p:nvSpPr>
          <p:cNvPr id="176" name="Google Shape;176;p24"/>
          <p:cNvSpPr txBox="1"/>
          <p:nvPr/>
        </p:nvSpPr>
        <p:spPr>
          <a:xfrm>
            <a:off x="4585400" y="453713"/>
            <a:ext cx="4193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“I allude to the effect of the conscription, if fully carried out, here. </a:t>
            </a:r>
            <a:r>
              <a:rPr b="1" lang="en" sz="1800">
                <a:solidFill>
                  <a:schemeClr val="dk1"/>
                </a:solidFill>
                <a:highlight>
                  <a:schemeClr val="accent6"/>
                </a:highlight>
                <a:latin typeface="Times New Roman"/>
                <a:ea typeface="Times New Roman"/>
                <a:cs typeface="Times New Roman"/>
                <a:sym typeface="Times New Roman"/>
              </a:rPr>
              <a:t>The county is now nearly drained of its white male population, with, as you are aware, a very large population of slaves.</a:t>
            </a:r>
            <a:endParaRPr b="1" sz="1800">
              <a:solidFill>
                <a:schemeClr val="dk1"/>
              </a:solidFill>
              <a:highlight>
                <a:schemeClr val="accent6"/>
              </a:highlight>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Here on Deer Creek, there is a continuous string of large plantations, the whole length of the county, and </a:t>
            </a:r>
            <a:r>
              <a:rPr b="1" lang="en" sz="1800">
                <a:solidFill>
                  <a:schemeClr val="dk1"/>
                </a:solidFill>
                <a:highlight>
                  <a:schemeClr val="accent6"/>
                </a:highlight>
                <a:latin typeface="Times New Roman"/>
                <a:ea typeface="Times New Roman"/>
                <a:cs typeface="Times New Roman"/>
                <a:sym typeface="Times New Roman"/>
              </a:rPr>
              <a:t>not enough white men on them to perform efficient patrol duty.</a:t>
            </a:r>
            <a:r>
              <a:rPr b="1" lang="en" sz="1800">
                <a:solidFill>
                  <a:schemeClr val="dk1"/>
                </a:solidFill>
                <a:latin typeface="Times New Roman"/>
                <a:ea typeface="Times New Roman"/>
                <a:cs typeface="Times New Roman"/>
                <a:sym typeface="Times New Roman"/>
              </a:rPr>
              <a:t>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…Starvation will be in our midst.</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highlight>
                  <a:schemeClr val="accent6"/>
                </a:highlight>
                <a:latin typeface="Times New Roman"/>
                <a:ea typeface="Times New Roman"/>
                <a:cs typeface="Times New Roman"/>
                <a:sym typeface="Times New Roman"/>
              </a:rPr>
              <a:t>I learn that some 20 negroes have already left the Hill places in the lower end of this county, for the Yankees.”</a:t>
            </a:r>
            <a:endParaRPr b="1" sz="1800">
              <a:solidFill>
                <a:schemeClr val="dk1"/>
              </a:solidFill>
              <a:highlight>
                <a:schemeClr val="accent6"/>
              </a:highlight>
              <a:latin typeface="Times New Roman"/>
              <a:ea typeface="Times New Roman"/>
              <a:cs typeface="Times New Roman"/>
              <a:sym typeface="Times New Roman"/>
            </a:endParaRPr>
          </a:p>
        </p:txBody>
      </p:sp>
      <p:sp>
        <p:nvSpPr>
          <p:cNvPr id="177" name="Google Shape;177;p24"/>
          <p:cNvSpPr txBox="1"/>
          <p:nvPr>
            <p:ph idx="1" type="body"/>
          </p:nvPr>
        </p:nvSpPr>
        <p:spPr>
          <a:xfrm>
            <a:off x="145350" y="253800"/>
            <a:ext cx="4392900" cy="463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Letter comes from Deer Creek, which was known for being a long stretch of back-to-back large plantations.</a:t>
            </a:r>
            <a:br>
              <a:rPr b="1" lang="en">
                <a:solidFill>
                  <a:schemeClr val="lt1"/>
                </a:solidFill>
                <a:latin typeface="Calibri"/>
                <a:ea typeface="Calibri"/>
                <a:cs typeface="Calibri"/>
                <a:sym typeface="Calibri"/>
              </a:rPr>
            </a:br>
            <a:endParaRPr b="1">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Writes concerning conscription, and worries if men continue to be drafted the white population will soon be surpassed by the enslaved population.</a:t>
            </a:r>
            <a:br>
              <a:rPr b="1" lang="en">
                <a:solidFill>
                  <a:schemeClr val="lt1"/>
                </a:solidFill>
                <a:latin typeface="Calibri"/>
                <a:ea typeface="Calibri"/>
                <a:cs typeface="Calibri"/>
                <a:sym typeface="Calibri"/>
              </a:rPr>
            </a:br>
            <a:endParaRPr b="1">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Requests no aid, just to be ignored from Conscription</a:t>
            </a:r>
            <a:br>
              <a:rPr b="1" lang="en">
                <a:solidFill>
                  <a:schemeClr val="lt1"/>
                </a:solidFill>
                <a:latin typeface="Calibri"/>
                <a:ea typeface="Calibri"/>
                <a:cs typeface="Calibri"/>
                <a:sym typeface="Calibri"/>
              </a:rPr>
            </a:br>
            <a:endParaRPr b="1">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Claims that slaves have already began fleeing their land, not taking up arms.</a:t>
            </a:r>
            <a:endParaRPr b="1">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sp>
        <p:nvSpPr>
          <p:cNvPr id="182" name="Google Shape;182;p25"/>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83" name="Google Shape;18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a:t>
            </a:r>
            <a:endParaRPr/>
          </a:p>
        </p:txBody>
      </p:sp>
      <p:sp>
        <p:nvSpPr>
          <p:cNvPr id="184" name="Google Shape;184;p25"/>
          <p:cNvSpPr txBox="1"/>
          <p:nvPr>
            <p:ph type="title"/>
          </p:nvPr>
        </p:nvSpPr>
        <p:spPr>
          <a:xfrm>
            <a:off x="265500" y="1233175"/>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a:t>
            </a:r>
            <a:endParaRPr/>
          </a:p>
        </p:txBody>
      </p:sp>
      <p:sp>
        <p:nvSpPr>
          <p:cNvPr id="185" name="Google Shape;185;p25"/>
          <p:cNvSpPr txBox="1"/>
          <p:nvPr>
            <p:ph idx="1" type="body"/>
          </p:nvPr>
        </p:nvSpPr>
        <p:spPr>
          <a:xfrm>
            <a:off x="4947900" y="278825"/>
            <a:ext cx="3966900" cy="4584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The author was a slave handler who in another letter, owned $18,000 in property.</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Makes claims of men being unfit to fight in the war despite them in active patrol duty on plantations.</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Letter has a demanding and somewhat manipulative tone when it comes to discussing whether or not men should be conscripted from the county.</a:t>
            </a:r>
            <a:endParaRPr b="1">
              <a:solidFill>
                <a:schemeClr val="lt1"/>
              </a:solidFill>
              <a:latin typeface="Calibri"/>
              <a:ea typeface="Calibri"/>
              <a:cs typeface="Calibri"/>
              <a:sym typeface="Calibri"/>
            </a:endParaRPr>
          </a:p>
        </p:txBody>
      </p:sp>
      <p:pic>
        <p:nvPicPr>
          <p:cNvPr id="186" name="Google Shape;186;p25" title="wooden-floor-background_53876-88.png"/>
          <p:cNvPicPr preferRelativeResize="0"/>
          <p:nvPr/>
        </p:nvPicPr>
        <p:blipFill>
          <a:blip r:embed="rId3">
            <a:alphaModFix/>
          </a:blip>
          <a:stretch>
            <a:fillRect/>
          </a:stretch>
        </p:blipFill>
        <p:spPr>
          <a:xfrm>
            <a:off x="265500" y="228725"/>
            <a:ext cx="4570675" cy="4686025"/>
          </a:xfrm>
          <a:prstGeom prst="rect">
            <a:avLst/>
          </a:prstGeom>
          <a:noFill/>
          <a:ln>
            <a:noFill/>
          </a:ln>
        </p:spPr>
      </p:pic>
      <p:sp>
        <p:nvSpPr>
          <p:cNvPr id="187" name="Google Shape;187;p25"/>
          <p:cNvSpPr txBox="1"/>
          <p:nvPr/>
        </p:nvSpPr>
        <p:spPr>
          <a:xfrm>
            <a:off x="315525" y="401400"/>
            <a:ext cx="44706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“A large portion of the </a:t>
            </a:r>
            <a:r>
              <a:rPr b="1" lang="en" sz="1800">
                <a:solidFill>
                  <a:schemeClr val="dk1"/>
                </a:solidFill>
                <a:highlight>
                  <a:schemeClr val="accent6"/>
                </a:highlight>
                <a:latin typeface="Times New Roman"/>
                <a:ea typeface="Times New Roman"/>
                <a:cs typeface="Times New Roman"/>
                <a:sym typeface="Times New Roman"/>
              </a:rPr>
              <a:t>149 men, say about 40, now have certificates of physicians of their inability, and many of them who are drafted as Minute Men have not applied for certificates through pride,</a:t>
            </a:r>
            <a:r>
              <a:rPr b="1" lang="en" sz="1800">
                <a:solidFill>
                  <a:schemeClr val="dk1"/>
                </a:solidFill>
                <a:latin typeface="Times New Roman"/>
                <a:ea typeface="Times New Roman"/>
                <a:cs typeface="Times New Roman"/>
                <a:sym typeface="Times New Roman"/>
              </a:rPr>
              <a:t> but will no doubt get them if they should be ordered off.”</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a:t>
            </a:r>
            <a:r>
              <a:rPr b="1" lang="en" sz="1800">
                <a:solidFill>
                  <a:schemeClr val="dk1"/>
                </a:solidFill>
                <a:latin typeface="Times New Roman"/>
                <a:ea typeface="Times New Roman"/>
                <a:cs typeface="Times New Roman"/>
                <a:sym typeface="Times New Roman"/>
              </a:rPr>
              <a:t>This county is principally a planting community &amp; </a:t>
            </a:r>
            <a:r>
              <a:rPr b="1" lang="en" sz="1800">
                <a:solidFill>
                  <a:schemeClr val="dk1"/>
                </a:solidFill>
                <a:highlight>
                  <a:schemeClr val="accent6"/>
                </a:highlight>
                <a:latin typeface="Times New Roman"/>
                <a:ea typeface="Times New Roman"/>
                <a:cs typeface="Times New Roman"/>
                <a:sym typeface="Times New Roman"/>
              </a:rPr>
              <a:t>nearly every man that could be spared at all is already in the field.”</a:t>
            </a:r>
            <a:endParaRPr b="1" sz="1800">
              <a:solidFill>
                <a:schemeClr val="dk1"/>
              </a:solidFill>
              <a:highlight>
                <a:schemeClr val="accent6"/>
              </a:highlight>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highlight>
                <a:schemeClr val="accent6"/>
              </a:highlight>
              <a:latin typeface="Times New Roman"/>
              <a:ea typeface="Times New Roman"/>
              <a:cs typeface="Times New Roman"/>
              <a:sym typeface="Times New Roman"/>
            </a:endParaRPr>
          </a:p>
          <a:p>
            <a:pPr indent="0" lvl="0" marL="0" rtl="0" algn="l">
              <a:spcBef>
                <a:spcPts val="0"/>
              </a:spcBef>
              <a:spcAft>
                <a:spcPts val="0"/>
              </a:spcAft>
              <a:buNone/>
            </a:pPr>
            <a:r>
              <a:rPr b="1" lang="en" sz="1800">
                <a:solidFill>
                  <a:schemeClr val="dk1"/>
                </a:solidFill>
                <a:highlight>
                  <a:schemeClr val="accent6"/>
                </a:highlight>
                <a:latin typeface="Times New Roman"/>
                <a:ea typeface="Times New Roman"/>
                <a:cs typeface="Times New Roman"/>
                <a:sym typeface="Times New Roman"/>
              </a:rPr>
              <a:t>“in my judgement there ought not to be takin a single man from this county by force and all who ought or can leave at all will do so.”</a:t>
            </a:r>
            <a:endParaRPr b="1" sz="1800">
              <a:solidFill>
                <a:schemeClr val="dk1"/>
              </a:solidFill>
              <a:highlight>
                <a:schemeClr val="accent6"/>
              </a:highlight>
              <a:latin typeface="Times New Roman"/>
              <a:ea typeface="Times New Roman"/>
              <a:cs typeface="Times New Roman"/>
              <a:sym typeface="Times New Roman"/>
            </a:endParaRPr>
          </a:p>
        </p:txBody>
      </p:sp>
      <p:sp>
        <p:nvSpPr>
          <p:cNvPr id="188" name="Google Shape;188;p25"/>
          <p:cNvSpPr txBox="1"/>
          <p:nvPr/>
        </p:nvSpPr>
        <p:spPr>
          <a:xfrm>
            <a:off x="2365075" y="4638500"/>
            <a:ext cx="253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https://cwrgm.org/item/mdah_757-942-03-08</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2" name="Shape 192"/>
        <p:cNvGrpSpPr/>
        <p:nvPr/>
      </p:nvGrpSpPr>
      <p:grpSpPr>
        <a:xfrm>
          <a:off x="0" y="0"/>
          <a:ext cx="0" cy="0"/>
          <a:chOff x="0" y="0"/>
          <a:chExt cx="0" cy="0"/>
        </a:xfrm>
      </p:grpSpPr>
      <p:sp>
        <p:nvSpPr>
          <p:cNvPr id="193" name="Google Shape;193;p26"/>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94" name="Google Shape;194;p26"/>
          <p:cNvSpPr txBox="1"/>
          <p:nvPr>
            <p:ph idx="1" type="body"/>
          </p:nvPr>
        </p:nvSpPr>
        <p:spPr>
          <a:xfrm>
            <a:off x="219600" y="279600"/>
            <a:ext cx="3966900" cy="4584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Provides context to the fact that if the hysteria people were feeling were genuine or not, the ever oncoming letters requesting aid was ultimately wasting the time and resources of the Confederate army.</a:t>
            </a:r>
            <a:endParaRPr b="1">
              <a:solidFill>
                <a:schemeClr val="lt1"/>
              </a:solidFill>
              <a:latin typeface="Calibri"/>
              <a:ea typeface="Calibri"/>
              <a:cs typeface="Calibri"/>
              <a:sym typeface="Calibri"/>
            </a:endParaRPr>
          </a:p>
          <a:p>
            <a:pPr indent="0" lvl="0" marL="0" rtl="0" algn="l">
              <a:spcBef>
                <a:spcPts val="1200"/>
              </a:spcBef>
              <a:spcAft>
                <a:spcPts val="0"/>
              </a:spcAft>
              <a:buNone/>
            </a:pPr>
            <a:r>
              <a:t/>
            </a:r>
            <a:endParaRPr b="1">
              <a:solidFill>
                <a:schemeClr val="lt1"/>
              </a:solidFill>
              <a:latin typeface="Calibri"/>
              <a:ea typeface="Calibri"/>
              <a:cs typeface="Calibri"/>
              <a:sym typeface="Calibri"/>
            </a:endParaRPr>
          </a:p>
          <a:p>
            <a:pPr indent="-342900" lvl="0" marL="457200" rtl="0" algn="l">
              <a:spcBef>
                <a:spcPts val="1200"/>
              </a:spcBef>
              <a:spcAft>
                <a:spcPts val="0"/>
              </a:spcAft>
              <a:buClr>
                <a:schemeClr val="lt1"/>
              </a:buClr>
              <a:buSzPts val="1800"/>
              <a:buFont typeface="Calibri"/>
              <a:buChar char="●"/>
            </a:pPr>
            <a:r>
              <a:rPr b="1" lang="en">
                <a:solidFill>
                  <a:schemeClr val="lt1"/>
                </a:solidFill>
                <a:latin typeface="Calibri"/>
                <a:ea typeface="Calibri"/>
                <a:cs typeface="Calibri"/>
                <a:sym typeface="Calibri"/>
              </a:rPr>
              <a:t>The rhetoric of violence and the fear of Mississippians was still ultimately costing the Confederacy in the war overall.</a:t>
            </a:r>
            <a:endParaRPr b="1">
              <a:solidFill>
                <a:schemeClr val="lt1"/>
              </a:solidFill>
              <a:latin typeface="Calibri"/>
              <a:ea typeface="Calibri"/>
              <a:cs typeface="Calibri"/>
              <a:sym typeface="Calibri"/>
            </a:endParaRPr>
          </a:p>
        </p:txBody>
      </p:sp>
      <p:pic>
        <p:nvPicPr>
          <p:cNvPr id="195" name="Google Shape;195;p26" title="wooden-floor-background_53876-88.png"/>
          <p:cNvPicPr preferRelativeResize="0"/>
          <p:nvPr/>
        </p:nvPicPr>
        <p:blipFill>
          <a:blip r:embed="rId3">
            <a:alphaModFix/>
          </a:blip>
          <a:stretch>
            <a:fillRect/>
          </a:stretch>
        </p:blipFill>
        <p:spPr>
          <a:xfrm>
            <a:off x="4310700" y="177863"/>
            <a:ext cx="4570675" cy="4686025"/>
          </a:xfrm>
          <a:prstGeom prst="rect">
            <a:avLst/>
          </a:prstGeom>
          <a:noFill/>
          <a:ln>
            <a:noFill/>
          </a:ln>
        </p:spPr>
      </p:pic>
      <p:sp>
        <p:nvSpPr>
          <p:cNvPr id="196" name="Google Shape;196;p26"/>
          <p:cNvSpPr txBox="1"/>
          <p:nvPr/>
        </p:nvSpPr>
        <p:spPr>
          <a:xfrm>
            <a:off x="4476749" y="489125"/>
            <a:ext cx="42291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Dear Sir</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Please give me the name of the person that sent you a dispatch that there was an insurrection in Panola Co Miss</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Every word of it is false, The Troops sent down have returned</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Respecty</a:t>
            </a:r>
            <a:r>
              <a:rPr b="1" i="1" lang="en" sz="1800">
                <a:solidFill>
                  <a:schemeClr val="dk1"/>
                </a:solidFill>
                <a:latin typeface="Times New Roman"/>
                <a:ea typeface="Times New Roman"/>
                <a:cs typeface="Times New Roman"/>
                <a:sym typeface="Times New Roman"/>
              </a:rPr>
              <a:t>[sic]</a:t>
            </a:r>
            <a:endParaRPr b="1" i="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Yours</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F. M White Pres, M—</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
        <p:nvSpPr>
          <p:cNvPr id="197" name="Google Shape;197;p26"/>
          <p:cNvSpPr txBox="1"/>
          <p:nvPr/>
        </p:nvSpPr>
        <p:spPr>
          <a:xfrm>
            <a:off x="6424950" y="4540050"/>
            <a:ext cx="2573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https://cwrgm.org/item/mdah_757-932-01-13</a:t>
            </a:r>
            <a:endParaRPr sz="1800">
              <a:solidFill>
                <a:schemeClr val="dk1"/>
              </a:solidFill>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03" name="Google Shape;203;p27"/>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204" name="Google Shape;204;p27"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205" name="Google Shape;205;p27"/>
          <p:cNvSpPr txBox="1"/>
          <p:nvPr/>
        </p:nvSpPr>
        <p:spPr>
          <a:xfrm>
            <a:off x="2880075" y="377400"/>
            <a:ext cx="3388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Alfa Slab One"/>
                <a:ea typeface="Alfa Slab One"/>
                <a:cs typeface="Alfa Slab One"/>
                <a:sym typeface="Alfa Slab One"/>
              </a:rPr>
              <a:t>Conclusion</a:t>
            </a:r>
            <a:endParaRPr sz="3600">
              <a:solidFill>
                <a:schemeClr val="lt1"/>
              </a:solidFill>
              <a:latin typeface="Alfa Slab One"/>
              <a:ea typeface="Alfa Slab One"/>
              <a:cs typeface="Alfa Slab One"/>
              <a:sym typeface="Alfa Slab One"/>
            </a:endParaRPr>
          </a:p>
        </p:txBody>
      </p:sp>
      <p:sp>
        <p:nvSpPr>
          <p:cNvPr id="206" name="Google Shape;206;p27"/>
          <p:cNvSpPr/>
          <p:nvPr/>
        </p:nvSpPr>
        <p:spPr>
          <a:xfrm>
            <a:off x="1454325" y="1238350"/>
            <a:ext cx="6239700" cy="34689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07" name="Google Shape;207;p27"/>
          <p:cNvSpPr txBox="1"/>
          <p:nvPr/>
        </p:nvSpPr>
        <p:spPr>
          <a:xfrm>
            <a:off x="1528200" y="1238350"/>
            <a:ext cx="6087600" cy="2074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lt1"/>
              </a:buClr>
              <a:buSzPts val="2400"/>
              <a:buFont typeface="Calibri"/>
              <a:buChar char="●"/>
            </a:pPr>
            <a:r>
              <a:rPr b="1" lang="en" sz="2400">
                <a:solidFill>
                  <a:schemeClr val="lt1"/>
                </a:solidFill>
                <a:latin typeface="Calibri"/>
                <a:ea typeface="Calibri"/>
                <a:cs typeface="Calibri"/>
                <a:sym typeface="Calibri"/>
              </a:rPr>
              <a:t>Civilians struggled in maintaining their way of life due to fear of the people they oppressed fighting back.</a:t>
            </a:r>
            <a:endParaRPr b="1" sz="25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chemeClr val="lt1"/>
              </a:solidFill>
              <a:latin typeface="Calibri"/>
              <a:ea typeface="Calibri"/>
              <a:cs typeface="Calibri"/>
              <a:sym typeface="Calibri"/>
            </a:endParaRPr>
          </a:p>
          <a:p>
            <a:pPr indent="-381000" lvl="0" marL="457200" rtl="0" algn="l">
              <a:lnSpc>
                <a:spcPct val="100000"/>
              </a:lnSpc>
              <a:spcBef>
                <a:spcPts val="0"/>
              </a:spcBef>
              <a:spcAft>
                <a:spcPts val="0"/>
              </a:spcAft>
              <a:buClr>
                <a:schemeClr val="lt1"/>
              </a:buClr>
              <a:buSzPts val="2400"/>
              <a:buFont typeface="Calibri"/>
              <a:buChar char="●"/>
            </a:pPr>
            <a:r>
              <a:rPr b="1" lang="en" sz="2400">
                <a:solidFill>
                  <a:schemeClr val="lt1"/>
                </a:solidFill>
                <a:latin typeface="Calibri"/>
                <a:ea typeface="Calibri"/>
                <a:cs typeface="Calibri"/>
                <a:sym typeface="Calibri"/>
              </a:rPr>
              <a:t>The Mississippi Confederate army struggled due to the hysteria as military aid was wasted and men dodged conscription to oversee slaves.</a:t>
            </a:r>
            <a:endParaRPr b="1" sz="2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13" name="Google Shape;213;p28"/>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214" name="Google Shape;214;p28"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215" name="Google Shape;215;p28"/>
          <p:cNvSpPr txBox="1"/>
          <p:nvPr/>
        </p:nvSpPr>
        <p:spPr>
          <a:xfrm>
            <a:off x="1934250" y="367100"/>
            <a:ext cx="5275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Alfa Slab One"/>
                <a:ea typeface="Alfa Slab One"/>
                <a:cs typeface="Alfa Slab One"/>
                <a:sym typeface="Alfa Slab One"/>
              </a:rPr>
              <a:t>For Future Research</a:t>
            </a:r>
            <a:endParaRPr sz="3600">
              <a:solidFill>
                <a:schemeClr val="lt1"/>
              </a:solidFill>
              <a:latin typeface="Alfa Slab One"/>
              <a:ea typeface="Alfa Slab One"/>
              <a:cs typeface="Alfa Slab One"/>
              <a:sym typeface="Alfa Slab One"/>
            </a:endParaRPr>
          </a:p>
        </p:txBody>
      </p:sp>
      <p:sp>
        <p:nvSpPr>
          <p:cNvPr id="216" name="Google Shape;216;p28"/>
          <p:cNvSpPr/>
          <p:nvPr/>
        </p:nvSpPr>
        <p:spPr>
          <a:xfrm>
            <a:off x="1454325" y="1238350"/>
            <a:ext cx="6239700" cy="34689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17" name="Google Shape;217;p28"/>
          <p:cNvSpPr txBox="1"/>
          <p:nvPr/>
        </p:nvSpPr>
        <p:spPr>
          <a:xfrm>
            <a:off x="1528200" y="1469650"/>
            <a:ext cx="6087600" cy="20745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chemeClr val="lt1"/>
              </a:buClr>
              <a:buSzPts val="2300"/>
              <a:buFont typeface="Calibri"/>
              <a:buChar char="●"/>
            </a:pPr>
            <a:r>
              <a:rPr b="1" lang="en" sz="2300">
                <a:solidFill>
                  <a:schemeClr val="lt1"/>
                </a:solidFill>
                <a:latin typeface="Calibri"/>
                <a:ea typeface="Calibri"/>
                <a:cs typeface="Calibri"/>
                <a:sym typeface="Calibri"/>
              </a:rPr>
              <a:t>This research could be continued by </a:t>
            </a:r>
            <a:r>
              <a:rPr b="1" lang="en" sz="2300">
                <a:solidFill>
                  <a:schemeClr val="lt1"/>
                </a:solidFill>
                <a:latin typeface="Calibri"/>
                <a:ea typeface="Calibri"/>
                <a:cs typeface="Calibri"/>
                <a:sym typeface="Calibri"/>
              </a:rPr>
              <a:t>analyzing</a:t>
            </a:r>
            <a:r>
              <a:rPr b="1" lang="en" sz="2300">
                <a:solidFill>
                  <a:schemeClr val="lt1"/>
                </a:solidFill>
                <a:latin typeface="Calibri"/>
                <a:ea typeface="Calibri"/>
                <a:cs typeface="Calibri"/>
                <a:sym typeface="Calibri"/>
              </a:rPr>
              <a:t> other states using similar methods to see if the same patterns appear.</a:t>
            </a:r>
            <a:endParaRPr b="1" sz="23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300">
              <a:solidFill>
                <a:schemeClr val="lt1"/>
              </a:solidFill>
              <a:latin typeface="Calibri"/>
              <a:ea typeface="Calibri"/>
              <a:cs typeface="Calibri"/>
              <a:sym typeface="Calibri"/>
            </a:endParaRPr>
          </a:p>
          <a:p>
            <a:pPr indent="-374650" lvl="0" marL="457200" rtl="0" algn="l">
              <a:lnSpc>
                <a:spcPct val="100000"/>
              </a:lnSpc>
              <a:spcBef>
                <a:spcPts val="0"/>
              </a:spcBef>
              <a:spcAft>
                <a:spcPts val="0"/>
              </a:spcAft>
              <a:buClr>
                <a:schemeClr val="lt1"/>
              </a:buClr>
              <a:buSzPts val="2300"/>
              <a:buFont typeface="Calibri"/>
              <a:buChar char="●"/>
            </a:pPr>
            <a:r>
              <a:rPr b="1" lang="en" sz="2300">
                <a:solidFill>
                  <a:schemeClr val="lt1"/>
                </a:solidFill>
                <a:latin typeface="Calibri"/>
                <a:ea typeface="Calibri"/>
                <a:cs typeface="Calibri"/>
                <a:sym typeface="Calibri"/>
              </a:rPr>
              <a:t>For research to continue being done in Mississippi, it would be good to stem outward from just letters sent to the Governor of Mississippi for data collection.</a:t>
            </a:r>
            <a:endParaRPr b="1" sz="23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23" name="Google Shape;223;p29"/>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224" name="Google Shape;224;p29"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225" name="Google Shape;225;p29"/>
          <p:cNvSpPr txBox="1"/>
          <p:nvPr/>
        </p:nvSpPr>
        <p:spPr>
          <a:xfrm>
            <a:off x="2880075" y="368400"/>
            <a:ext cx="3388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Alfa Slab One"/>
                <a:ea typeface="Alfa Slab One"/>
                <a:cs typeface="Alfa Slab One"/>
                <a:sym typeface="Alfa Slab One"/>
              </a:rPr>
              <a:t>Citations</a:t>
            </a:r>
            <a:endParaRPr sz="3600">
              <a:solidFill>
                <a:schemeClr val="lt1"/>
              </a:solidFill>
              <a:latin typeface="Alfa Slab One"/>
              <a:ea typeface="Alfa Slab One"/>
              <a:cs typeface="Alfa Slab One"/>
              <a:sym typeface="Alfa Slab One"/>
            </a:endParaRPr>
          </a:p>
        </p:txBody>
      </p:sp>
      <p:sp>
        <p:nvSpPr>
          <p:cNvPr id="226" name="Google Shape;226;p29"/>
          <p:cNvSpPr/>
          <p:nvPr/>
        </p:nvSpPr>
        <p:spPr>
          <a:xfrm>
            <a:off x="430125" y="1107300"/>
            <a:ext cx="8288100" cy="37011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27" name="Google Shape;227;p29"/>
          <p:cNvSpPr txBox="1"/>
          <p:nvPr/>
        </p:nvSpPr>
        <p:spPr>
          <a:xfrm>
            <a:off x="1528200" y="1238350"/>
            <a:ext cx="6087600" cy="91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i="1" sz="2500">
              <a:solidFill>
                <a:schemeClr val="lt1"/>
              </a:solidFill>
              <a:latin typeface="Calibri"/>
              <a:ea typeface="Calibri"/>
              <a:cs typeface="Calibri"/>
              <a:sym typeface="Calibri"/>
            </a:endParaRPr>
          </a:p>
        </p:txBody>
      </p:sp>
      <p:sp>
        <p:nvSpPr>
          <p:cNvPr id="228" name="Google Shape;228;p29"/>
          <p:cNvSpPr txBox="1"/>
          <p:nvPr/>
        </p:nvSpPr>
        <p:spPr>
          <a:xfrm>
            <a:off x="430125" y="1238350"/>
            <a:ext cx="8288100" cy="32367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Gleeson, David T. “The Rhetoric of Insurrection and Fear: The Politics of Slave Management in Confederate Georgia.” The Journal of Southern History 89, no. 2 (2023): 237–66. doi:10.1353/soh.2023.0056.</a:t>
            </a:r>
            <a:endParaRPr b="1" sz="9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Samantha Payne, ‘A General Insurrection in the Countries with Slaves’: The US Civil War and the Origins of an Atlantic Revolution, 1861–1866, Past &amp; Present, Volume 257, Issue 1, November 2022, Pages 248–279,</a:t>
            </a:r>
            <a:r>
              <a:rPr b="1" lang="en" sz="900" u="sng">
                <a:solidFill>
                  <a:schemeClr val="hlink"/>
                </a:solidFill>
                <a:latin typeface="Calibri"/>
                <a:ea typeface="Calibri"/>
                <a:cs typeface="Calibri"/>
                <a:sym typeface="Calibri"/>
                <a:hlinkClick r:id="rId4"/>
              </a:rPr>
              <a:t> https://doi.org/10.1093/pastj/gtab027</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Behrend, Justin. “Rebellious Talk and Conspiratorial Plots: The Making of a Slave Insurrection in Civil War Natchez.” The Journal of Southern History 77, no. 1 (2011): 17–52. </a:t>
            </a:r>
            <a:r>
              <a:rPr b="1" lang="en" sz="900" u="sng">
                <a:solidFill>
                  <a:schemeClr val="hlink"/>
                </a:solidFill>
                <a:latin typeface="Calibri"/>
                <a:ea typeface="Calibri"/>
                <a:cs typeface="Calibri"/>
                <a:sym typeface="Calibri"/>
                <a:hlinkClick r:id="rId5"/>
              </a:rPr>
              <a:t>http://www.jstor.org/stable/27919386</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Harnley, Jno. B., "Letter from Jno. B. Harnley to Mississippi Governor John J. Pettus; May 4, 1861," Mississippi Department of Archives and History, Pettus Series 757: Box 932, Folder 1 in Civil War &amp; Reconstruction Governors of Mississippi, accessed July 14, 2025, </a:t>
            </a:r>
            <a:r>
              <a:rPr b="1" lang="en" sz="900" u="sng">
                <a:solidFill>
                  <a:schemeClr val="hlink"/>
                </a:solidFill>
                <a:latin typeface="Calibri"/>
                <a:ea typeface="Calibri"/>
                <a:cs typeface="Calibri"/>
                <a:sym typeface="Calibri"/>
                <a:hlinkClick r:id="rId6"/>
              </a:rPr>
              <a:t>https://cwrgm.org/item/mdah_757-932-01-22</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McCardle, W. H., "Letter from W. H. McCardle to Mississippi Governor John J. Pettus; December 19, 1860," Mississippi Department of Archives and History, Pettus Series 757: Box 930, Folder 12 in Civil War &amp; Reconstruction Governors of Mississippi, accessed July 14, 2025, </a:t>
            </a:r>
            <a:r>
              <a:rPr b="1" lang="en" sz="900" u="sng">
                <a:solidFill>
                  <a:schemeClr val="hlink"/>
                </a:solidFill>
                <a:latin typeface="Calibri"/>
                <a:ea typeface="Calibri"/>
                <a:cs typeface="Calibri"/>
                <a:sym typeface="Calibri"/>
                <a:hlinkClick r:id="rId7"/>
              </a:rPr>
              <a:t>https://cwrgm.org/item/mdah_757-930-12-15</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Buck, C. L., "Letter from C. L. Buck to Mississippi Governor John J. Pettus; June 7, 1862," Mississippi Department of Archives and History, Pettus Series 757: Box 942, Folder 1 in Civil War &amp; Reconstruction Governors of Mississippi, accessed July 14, 2025, </a:t>
            </a:r>
            <a:r>
              <a:rPr b="1" lang="en" sz="900" u="sng">
                <a:solidFill>
                  <a:schemeClr val="hlink"/>
                </a:solidFill>
                <a:latin typeface="Calibri"/>
                <a:ea typeface="Calibri"/>
                <a:cs typeface="Calibri"/>
                <a:sym typeface="Calibri"/>
                <a:hlinkClick r:id="rId8"/>
              </a:rPr>
              <a:t>https://cwrgm.org/item/mdah_757-942-01-17</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Bailey, J. S., "Letter from J. S. Bailey to Mississippi Governor John J. Pettus; June 25, 1862," Mississippi Department of Archives and History, Pettus Series 757: Box 942, Folder 3 in Civil War &amp; Reconstruction Governors of Mississippi, accessed July 14, 2025, </a:t>
            </a:r>
            <a:r>
              <a:rPr b="1" lang="en" sz="900" u="sng">
                <a:solidFill>
                  <a:schemeClr val="hlink"/>
                </a:solidFill>
                <a:latin typeface="Calibri"/>
                <a:ea typeface="Calibri"/>
                <a:cs typeface="Calibri"/>
                <a:sym typeface="Calibri"/>
                <a:hlinkClick r:id="rId9"/>
              </a:rPr>
              <a:t>https://cwrgm.org/item/mdah_757-942-03-08</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a:p>
            <a:pPr indent="-285750" lvl="0" marL="457200" rtl="0" algn="l">
              <a:lnSpc>
                <a:spcPct val="100000"/>
              </a:lnSpc>
              <a:spcBef>
                <a:spcPts val="0"/>
              </a:spcBef>
              <a:spcAft>
                <a:spcPts val="0"/>
              </a:spcAft>
              <a:buClr>
                <a:schemeClr val="lt1"/>
              </a:buClr>
              <a:buSzPts val="900"/>
              <a:buFont typeface="Calibri"/>
              <a:buChar char="●"/>
            </a:pPr>
            <a:r>
              <a:rPr b="1" lang="en" sz="900">
                <a:solidFill>
                  <a:schemeClr val="lt1"/>
                </a:solidFill>
                <a:latin typeface="Calibri"/>
                <a:ea typeface="Calibri"/>
                <a:cs typeface="Calibri"/>
                <a:sym typeface="Calibri"/>
              </a:rPr>
              <a:t>White, F. M., "Letter from F. M. White to Mississippi Governor John J. Pettus; May 3, 1861," Mississippi Department of Archives and History, Pettus Series 757: Box 932, Folder 1 in Civil War &amp; Reconstruction Governors of Mississippi, accessed July 14, 2025, </a:t>
            </a:r>
            <a:r>
              <a:rPr b="1" lang="en" sz="900" u="sng">
                <a:solidFill>
                  <a:schemeClr val="hlink"/>
                </a:solidFill>
                <a:latin typeface="Calibri"/>
                <a:ea typeface="Calibri"/>
                <a:cs typeface="Calibri"/>
                <a:sym typeface="Calibri"/>
                <a:hlinkClick r:id="rId10"/>
              </a:rPr>
              <a:t>https://cwrgm.org/item/mdah_757-932-01-13</a:t>
            </a:r>
            <a:r>
              <a:rPr b="1" lang="en" sz="900">
                <a:solidFill>
                  <a:schemeClr val="lt1"/>
                </a:solidFill>
                <a:latin typeface="Calibri"/>
                <a:ea typeface="Calibri"/>
                <a:cs typeface="Calibri"/>
                <a:sym typeface="Calibri"/>
              </a:rPr>
              <a:t>.</a:t>
            </a:r>
            <a:endParaRPr b="1" sz="900">
              <a:solidFill>
                <a:schemeClr val="lt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sz="9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4" name="Google Shape;234;p30"/>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235" name="Google Shape;235;p30"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236" name="Google Shape;236;p30"/>
          <p:cNvSpPr txBox="1"/>
          <p:nvPr/>
        </p:nvSpPr>
        <p:spPr>
          <a:xfrm>
            <a:off x="1473825" y="1863750"/>
            <a:ext cx="62007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0">
                <a:solidFill>
                  <a:schemeClr val="lt1"/>
                </a:solidFill>
                <a:latin typeface="Alfa Slab One"/>
                <a:ea typeface="Alfa Slab One"/>
                <a:cs typeface="Alfa Slab One"/>
                <a:sym typeface="Alfa Slab One"/>
              </a:rPr>
              <a:t>Questions?</a:t>
            </a:r>
            <a:endParaRPr sz="8000">
              <a:solidFill>
                <a:schemeClr val="lt1"/>
              </a:solidFill>
              <a:latin typeface="Alfa Slab One"/>
              <a:ea typeface="Alfa Slab One"/>
              <a:cs typeface="Alfa Slab One"/>
              <a:sym typeface="Alfa Slab One"/>
            </a:endParaRPr>
          </a:p>
        </p:txBody>
      </p:sp>
      <p:sp>
        <p:nvSpPr>
          <p:cNvPr id="237" name="Google Shape;237;p30"/>
          <p:cNvSpPr txBox="1"/>
          <p:nvPr/>
        </p:nvSpPr>
        <p:spPr>
          <a:xfrm>
            <a:off x="1968600" y="3491450"/>
            <a:ext cx="52068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lt1"/>
                </a:solidFill>
                <a:latin typeface="Times New Roman"/>
                <a:ea typeface="Times New Roman"/>
                <a:cs typeface="Times New Roman"/>
                <a:sym typeface="Times New Roman"/>
              </a:rPr>
              <a:t>Hayden Wright</a:t>
            </a:r>
            <a:endParaRPr b="1" sz="22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2200" u="sng">
                <a:solidFill>
                  <a:schemeClr val="lt1"/>
                </a:solidFill>
                <a:latin typeface="Times New Roman"/>
                <a:ea typeface="Times New Roman"/>
                <a:cs typeface="Times New Roman"/>
                <a:sym typeface="Times New Roman"/>
                <a:hlinkClick r:id="rId4">
                  <a:extLst>
                    <a:ext uri="{A12FA001-AC4F-418D-AE19-62706E023703}">
                      <ahyp:hlinkClr val="tx"/>
                    </a:ext>
                  </a:extLst>
                </a:hlinkClick>
              </a:rPr>
              <a:t>haybewright@gmail.com</a:t>
            </a:r>
            <a:endParaRPr b="1" sz="22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2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sp>
        <p:nvSpPr>
          <p:cNvPr id="67" name="Google Shape;67;p14"/>
          <p:cNvSpPr/>
          <p:nvPr/>
        </p:nvSpPr>
        <p:spPr>
          <a:xfrm>
            <a:off x="145350" y="110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68" name="Google Shape;68;p14"/>
          <p:cNvSpPr txBox="1"/>
          <p:nvPr>
            <p:ph idx="1" type="body"/>
          </p:nvPr>
        </p:nvSpPr>
        <p:spPr>
          <a:xfrm>
            <a:off x="4939500" y="278825"/>
            <a:ext cx="3837000" cy="45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Hdnet Nwd J jwndjn wlkdn QKSKmwk Wnskn WKkwnkk</a:t>
            </a:r>
            <a:endParaRPr>
              <a:solidFill>
                <a:schemeClr val="lt1"/>
              </a:solidFill>
            </a:endParaRPr>
          </a:p>
          <a:p>
            <a:pPr indent="0" lvl="0" marL="0" rtl="0" algn="l">
              <a:spcBef>
                <a:spcPts val="1200"/>
              </a:spcBef>
              <a:spcAft>
                <a:spcPts val="0"/>
              </a:spcAft>
              <a:buNone/>
            </a:pPr>
            <a:r>
              <a:rPr lang="en">
                <a:solidFill>
                  <a:schemeClr val="lt1"/>
                </a:solidFill>
              </a:rPr>
              <a:t>sdnwsnNWKNDk mkWKmd KWMDkmwd</a:t>
            </a:r>
            <a:endParaRPr>
              <a:solidFill>
                <a:schemeClr val="lt1"/>
              </a:solidFill>
            </a:endParaRPr>
          </a:p>
          <a:p>
            <a:pPr indent="0" lvl="0" marL="0" rtl="0" algn="l">
              <a:spcBef>
                <a:spcPts val="1200"/>
              </a:spcBef>
              <a:spcAft>
                <a:spcPts val="0"/>
              </a:spcAft>
              <a:buNone/>
            </a:pPr>
            <a:r>
              <a:rPr lang="en">
                <a:solidFill>
                  <a:schemeClr val="lt1"/>
                </a:solidFill>
              </a:rPr>
              <a:t>WND nwkC kcnw </a:t>
            </a:r>
            <a:br>
              <a:rPr lang="en">
                <a:solidFill>
                  <a:schemeClr val="lt1"/>
                </a:solidFill>
              </a:rPr>
            </a:br>
            <a:r>
              <a:rPr lang="en">
                <a:solidFill>
                  <a:schemeClr val="lt1"/>
                </a:solidFill>
              </a:rPr>
              <a:t>Weeknd Wmd </a:t>
            </a:r>
            <a:endParaRPr>
              <a:solidFill>
                <a:schemeClr val="lt1"/>
              </a:solidFill>
            </a:endParaRPr>
          </a:p>
          <a:p>
            <a:pPr indent="0" lvl="0" marL="0" rtl="0" algn="l">
              <a:spcBef>
                <a:spcPts val="1200"/>
              </a:spcBef>
              <a:spcAft>
                <a:spcPts val="0"/>
              </a:spcAft>
              <a:buNone/>
            </a:pPr>
            <a:r>
              <a:rPr lang="en">
                <a:solidFill>
                  <a:schemeClr val="lt1"/>
                </a:solidFill>
              </a:rPr>
              <a:t>Mmk Wmd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Ndkw Nd</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Wliw</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wdwddffefref2efi2no</a:t>
            </a:r>
            <a:endParaRPr>
              <a:solidFill>
                <a:schemeClr val="lt1"/>
              </a:solidFill>
            </a:endParaRPr>
          </a:p>
        </p:txBody>
      </p:sp>
      <p:pic>
        <p:nvPicPr>
          <p:cNvPr id="69" name="Google Shape;69;p14" title="wooden-floor-background_53876-88.png"/>
          <p:cNvPicPr preferRelativeResize="0"/>
          <p:nvPr/>
        </p:nvPicPr>
        <p:blipFill>
          <a:blip r:embed="rId3">
            <a:alphaModFix/>
          </a:blip>
          <a:stretch>
            <a:fillRect/>
          </a:stretch>
        </p:blipFill>
        <p:spPr>
          <a:xfrm>
            <a:off x="4939500" y="227975"/>
            <a:ext cx="3939000" cy="4686025"/>
          </a:xfrm>
          <a:prstGeom prst="rect">
            <a:avLst/>
          </a:prstGeom>
          <a:noFill/>
          <a:ln>
            <a:noFill/>
          </a:ln>
        </p:spPr>
      </p:pic>
      <p:sp>
        <p:nvSpPr>
          <p:cNvPr id="70" name="Google Shape;70;p14"/>
          <p:cNvSpPr txBox="1"/>
          <p:nvPr/>
        </p:nvSpPr>
        <p:spPr>
          <a:xfrm>
            <a:off x="5207625" y="278825"/>
            <a:ext cx="3472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lt1"/>
                </a:solidFill>
                <a:latin typeface="Alfa Slab One"/>
                <a:ea typeface="Alfa Slab One"/>
                <a:cs typeface="Alfa Slab One"/>
                <a:sym typeface="Alfa Slab One"/>
              </a:rPr>
              <a:t>Intro - Hysteria</a:t>
            </a:r>
            <a:endParaRPr sz="3100">
              <a:solidFill>
                <a:schemeClr val="lt1"/>
              </a:solidFill>
              <a:latin typeface="Alfa Slab One"/>
              <a:ea typeface="Alfa Slab One"/>
              <a:cs typeface="Alfa Slab One"/>
              <a:sym typeface="Alfa Slab One"/>
            </a:endParaRPr>
          </a:p>
        </p:txBody>
      </p:sp>
      <p:sp>
        <p:nvSpPr>
          <p:cNvPr id="71" name="Google Shape;71;p14"/>
          <p:cNvSpPr txBox="1"/>
          <p:nvPr>
            <p:ph idx="1" type="body"/>
          </p:nvPr>
        </p:nvSpPr>
        <p:spPr>
          <a:xfrm>
            <a:off x="0" y="253025"/>
            <a:ext cx="4939800" cy="463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Slave revolution events paired with the Union’s goal of liberating slaves led white southerners to fear that their slaves would revolt.</a:t>
            </a:r>
            <a:br>
              <a:rPr b="1" lang="en">
                <a:solidFill>
                  <a:schemeClr val="lt1"/>
                </a:solidFill>
                <a:latin typeface="Calibri"/>
                <a:ea typeface="Calibri"/>
                <a:cs typeface="Calibri"/>
                <a:sym typeface="Calibri"/>
              </a:rPr>
            </a:br>
            <a:endParaRPr b="1">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Many southern men were conscripted into war, leaving plantations under less supervision.</a:t>
            </a:r>
            <a:br>
              <a:rPr b="1" lang="en">
                <a:solidFill>
                  <a:schemeClr val="lt1"/>
                </a:solidFill>
                <a:latin typeface="Calibri"/>
                <a:ea typeface="Calibri"/>
                <a:cs typeface="Calibri"/>
                <a:sym typeface="Calibri"/>
              </a:rPr>
            </a:br>
            <a:endParaRPr b="1">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b="1" lang="en">
                <a:solidFill>
                  <a:schemeClr val="lt1"/>
                </a:solidFill>
                <a:latin typeface="Calibri"/>
                <a:ea typeface="Calibri"/>
                <a:cs typeface="Calibri"/>
                <a:sym typeface="Calibri"/>
              </a:rPr>
              <a:t>Fears that slaves would revolt led to the creation of militias that operated outside the Confederate military to maintain control and suppress possible uprisings.</a:t>
            </a:r>
            <a:endParaRPr b="1">
              <a:solidFill>
                <a:schemeClr val="lt1"/>
              </a:solidFill>
              <a:latin typeface="Calibri"/>
              <a:ea typeface="Calibri"/>
              <a:cs typeface="Calibri"/>
              <a:sym typeface="Calibri"/>
            </a:endParaRPr>
          </a:p>
        </p:txBody>
      </p:sp>
      <p:sp>
        <p:nvSpPr>
          <p:cNvPr id="72" name="Google Shape;72;p14"/>
          <p:cNvSpPr txBox="1"/>
          <p:nvPr/>
        </p:nvSpPr>
        <p:spPr>
          <a:xfrm>
            <a:off x="5472375" y="4581725"/>
            <a:ext cx="3406200" cy="307200"/>
          </a:xfrm>
          <a:prstGeom prst="rect">
            <a:avLst/>
          </a:prstGeom>
          <a:noFill/>
          <a:ln>
            <a:noFill/>
          </a:ln>
        </p:spPr>
        <p:txBody>
          <a:bodyPr anchorCtr="0" anchor="t" bIns="91425" lIns="91425" spcFirstLastPara="1" rIns="91425" wrap="square" tIns="91425">
            <a:noAutofit/>
          </a:bodyPr>
          <a:lstStyle/>
          <a:p>
            <a:pPr indent="0" lvl="0" marL="241300" rtl="0" algn="l">
              <a:lnSpc>
                <a:spcPct val="115000"/>
              </a:lnSpc>
              <a:spcBef>
                <a:spcPts val="0"/>
              </a:spcBef>
              <a:spcAft>
                <a:spcPts val="800"/>
              </a:spcAft>
              <a:buNone/>
            </a:pPr>
            <a:r>
              <a:rPr i="1" lang="en" sz="1200"/>
              <a:t>North Carolina State Archives, Raleigh, NC.</a:t>
            </a:r>
            <a:endParaRPr sz="1200">
              <a:solidFill>
                <a:schemeClr val="dk1"/>
              </a:solidFill>
            </a:endParaRPr>
          </a:p>
        </p:txBody>
      </p:sp>
      <p:pic>
        <p:nvPicPr>
          <p:cNvPr id="73" name="Google Shape;73;p14"/>
          <p:cNvPicPr preferRelativeResize="0"/>
          <p:nvPr/>
        </p:nvPicPr>
        <p:blipFill>
          <a:blip r:embed="rId4">
            <a:alphaModFix/>
          </a:blip>
          <a:stretch>
            <a:fillRect/>
          </a:stretch>
        </p:blipFill>
        <p:spPr>
          <a:xfrm>
            <a:off x="5046275" y="1473525"/>
            <a:ext cx="3725473" cy="248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79" name="Google Shape;79;p15"/>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80" name="Google Shape;80;p15"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81" name="Google Shape;81;p15"/>
          <p:cNvSpPr txBox="1"/>
          <p:nvPr>
            <p:ph idx="1" type="subTitle"/>
          </p:nvPr>
        </p:nvSpPr>
        <p:spPr>
          <a:xfrm>
            <a:off x="311700" y="848275"/>
            <a:ext cx="8520600" cy="26853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b="1" lang="en" sz="3400">
                <a:solidFill>
                  <a:schemeClr val="lt1"/>
                </a:solidFill>
              </a:rPr>
              <a:t>How did slave rebellions and the fear around them affect the homefront of Confederate Mississippi?</a:t>
            </a:r>
            <a:endParaRPr b="1" sz="3400">
              <a:solidFill>
                <a:schemeClr val="lt1"/>
              </a:solidFill>
            </a:endParaRPr>
          </a:p>
          <a:p>
            <a:pPr indent="0" lvl="0" marL="0" rtl="0" algn="ctr">
              <a:lnSpc>
                <a:spcPct val="80000"/>
              </a:lnSpc>
              <a:spcBef>
                <a:spcPts val="0"/>
              </a:spcBef>
              <a:spcAft>
                <a:spcPts val="0"/>
              </a:spcAft>
              <a:buSzPts val="275"/>
              <a:buNone/>
            </a:pPr>
            <a:r>
              <a:t/>
            </a:r>
            <a:endParaRPr b="1" sz="3400">
              <a:solidFill>
                <a:schemeClr val="lt1"/>
              </a:solidFill>
            </a:endParaRPr>
          </a:p>
          <a:p>
            <a:pPr indent="0" lvl="0" marL="0" rtl="0" algn="l">
              <a:lnSpc>
                <a:spcPct val="80000"/>
              </a:lnSpc>
              <a:spcBef>
                <a:spcPts val="0"/>
              </a:spcBef>
              <a:spcAft>
                <a:spcPts val="0"/>
              </a:spcAft>
              <a:buSzPts val="275"/>
              <a:buNone/>
            </a:pPr>
            <a:r>
              <a:t/>
            </a:r>
            <a:endParaRPr b="1" sz="3400">
              <a:solidFill>
                <a:schemeClr val="lt1"/>
              </a:solidFill>
            </a:endParaRPr>
          </a:p>
          <a:p>
            <a:pPr indent="0" lvl="0" marL="0" rtl="0" algn="ctr">
              <a:lnSpc>
                <a:spcPct val="80000"/>
              </a:lnSpc>
              <a:spcBef>
                <a:spcPts val="0"/>
              </a:spcBef>
              <a:spcAft>
                <a:spcPts val="0"/>
              </a:spcAft>
              <a:buSzPts val="275"/>
              <a:buNone/>
            </a:pPr>
            <a:r>
              <a:rPr b="1" lang="en" sz="3400">
                <a:solidFill>
                  <a:schemeClr val="lt1"/>
                </a:solidFill>
              </a:rPr>
              <a:t>How did hysteria around slave rebellions affect the Mississippians during the Civil War?</a:t>
            </a:r>
            <a:endParaRPr b="1" sz="3400">
              <a:solidFill>
                <a:schemeClr val="lt1"/>
              </a:solidFill>
            </a:endParaRPr>
          </a:p>
          <a:p>
            <a:pPr indent="0" lvl="0" marL="0" rtl="0" algn="ctr">
              <a:lnSpc>
                <a:spcPct val="80000"/>
              </a:lnSpc>
              <a:spcBef>
                <a:spcPts val="0"/>
              </a:spcBef>
              <a:spcAft>
                <a:spcPts val="0"/>
              </a:spcAft>
              <a:buSzPts val="275"/>
              <a:buNone/>
            </a:pPr>
            <a:r>
              <a:t/>
            </a:r>
            <a:endParaRPr b="1" sz="3400">
              <a:solidFill>
                <a:schemeClr val="lt1"/>
              </a:solidFill>
            </a:endParaRPr>
          </a:p>
        </p:txBody>
      </p:sp>
      <p:cxnSp>
        <p:nvCxnSpPr>
          <p:cNvPr id="82" name="Google Shape;82;p15"/>
          <p:cNvCxnSpPr/>
          <p:nvPr/>
        </p:nvCxnSpPr>
        <p:spPr>
          <a:xfrm>
            <a:off x="2579475" y="2596650"/>
            <a:ext cx="3895200" cy="4200"/>
          </a:xfrm>
          <a:prstGeom prst="straightConnector1">
            <a:avLst/>
          </a:prstGeom>
          <a:noFill/>
          <a:ln cap="flat" cmpd="sng" w="38100">
            <a:solidFill>
              <a:srgbClr val="5D1725"/>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88" name="Google Shape;88;p16"/>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89" name="Google Shape;89;p16"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90" name="Google Shape;90;p16"/>
          <p:cNvSpPr txBox="1"/>
          <p:nvPr/>
        </p:nvSpPr>
        <p:spPr>
          <a:xfrm>
            <a:off x="2847675" y="377400"/>
            <a:ext cx="345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Alfa Slab One"/>
                <a:ea typeface="Alfa Slab One"/>
                <a:cs typeface="Alfa Slab One"/>
                <a:sym typeface="Alfa Slab One"/>
              </a:rPr>
              <a:t>Methodology</a:t>
            </a:r>
            <a:endParaRPr sz="3600">
              <a:solidFill>
                <a:schemeClr val="lt1"/>
              </a:solidFill>
              <a:latin typeface="Alfa Slab One"/>
              <a:ea typeface="Alfa Slab One"/>
              <a:cs typeface="Alfa Slab One"/>
              <a:sym typeface="Alfa Slab One"/>
            </a:endParaRPr>
          </a:p>
        </p:txBody>
      </p:sp>
      <p:sp>
        <p:nvSpPr>
          <p:cNvPr id="91" name="Google Shape;91;p16"/>
          <p:cNvSpPr/>
          <p:nvPr/>
        </p:nvSpPr>
        <p:spPr>
          <a:xfrm>
            <a:off x="1454325" y="1238350"/>
            <a:ext cx="6239700" cy="34689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92" name="Google Shape;92;p16"/>
          <p:cNvSpPr txBox="1"/>
          <p:nvPr/>
        </p:nvSpPr>
        <p:spPr>
          <a:xfrm>
            <a:off x="1454325" y="1306200"/>
            <a:ext cx="6239700" cy="33147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lt1"/>
              </a:buClr>
              <a:buSzPts val="1900"/>
              <a:buChar char="●"/>
            </a:pPr>
            <a:r>
              <a:rPr b="1" lang="en" sz="1900">
                <a:solidFill>
                  <a:schemeClr val="lt1"/>
                </a:solidFill>
              </a:rPr>
              <a:t>Letters from the CWRGM with the tag :</a:t>
            </a:r>
            <a:br>
              <a:rPr b="1" lang="en" sz="1900">
                <a:solidFill>
                  <a:schemeClr val="lt1"/>
                </a:solidFill>
              </a:rPr>
            </a:br>
            <a:r>
              <a:rPr b="1" lang="en" sz="1900">
                <a:solidFill>
                  <a:schemeClr val="lt1"/>
                </a:solidFill>
              </a:rPr>
              <a:t>“Military Procedures &amp; Events--Insurrections” </a:t>
            </a:r>
            <a:br>
              <a:rPr b="1" lang="en" sz="1900">
                <a:solidFill>
                  <a:schemeClr val="lt1"/>
                </a:solidFill>
              </a:rPr>
            </a:br>
            <a:r>
              <a:rPr b="1" lang="en" sz="1900">
                <a:solidFill>
                  <a:schemeClr val="lt1"/>
                </a:solidFill>
              </a:rPr>
              <a:t>were collected, and then sorted based on topic.</a:t>
            </a:r>
            <a:endParaRPr b="1" sz="1900">
              <a:solidFill>
                <a:schemeClr val="lt1"/>
              </a:solidFill>
            </a:endParaRPr>
          </a:p>
          <a:p>
            <a:pPr indent="0" lvl="0" marL="457200" rtl="0" algn="l">
              <a:lnSpc>
                <a:spcPct val="100000"/>
              </a:lnSpc>
              <a:spcBef>
                <a:spcPts val="0"/>
              </a:spcBef>
              <a:spcAft>
                <a:spcPts val="0"/>
              </a:spcAft>
              <a:buNone/>
            </a:pPr>
            <a:r>
              <a:t/>
            </a:r>
            <a:endParaRPr b="1" sz="1900">
              <a:solidFill>
                <a:schemeClr val="lt1"/>
              </a:solidFill>
            </a:endParaRPr>
          </a:p>
          <a:p>
            <a:pPr indent="-349250" lvl="0" marL="457200" rtl="0" algn="l">
              <a:lnSpc>
                <a:spcPct val="100000"/>
              </a:lnSpc>
              <a:spcBef>
                <a:spcPts val="0"/>
              </a:spcBef>
              <a:spcAft>
                <a:spcPts val="0"/>
              </a:spcAft>
              <a:buClr>
                <a:schemeClr val="lt1"/>
              </a:buClr>
              <a:buSzPts val="1900"/>
              <a:buChar char="●"/>
            </a:pPr>
            <a:r>
              <a:rPr b="1" lang="en" sz="1900">
                <a:solidFill>
                  <a:schemeClr val="lt1"/>
                </a:solidFill>
              </a:rPr>
              <a:t>Letters with locational data were then mapped using QGIS over a map showcasing the enslaved population by county.</a:t>
            </a:r>
            <a:endParaRPr b="1" sz="1900">
              <a:solidFill>
                <a:schemeClr val="lt1"/>
              </a:solidFill>
            </a:endParaRPr>
          </a:p>
          <a:p>
            <a:pPr indent="0" lvl="0" marL="457200" rtl="0" algn="l">
              <a:lnSpc>
                <a:spcPct val="100000"/>
              </a:lnSpc>
              <a:spcBef>
                <a:spcPts val="0"/>
              </a:spcBef>
              <a:spcAft>
                <a:spcPts val="0"/>
              </a:spcAft>
              <a:buNone/>
            </a:pPr>
            <a:r>
              <a:t/>
            </a:r>
            <a:endParaRPr b="1" sz="1900">
              <a:solidFill>
                <a:schemeClr val="lt1"/>
              </a:solidFill>
            </a:endParaRPr>
          </a:p>
          <a:p>
            <a:pPr indent="-349250" lvl="0" marL="457200" rtl="0" algn="l">
              <a:lnSpc>
                <a:spcPct val="100000"/>
              </a:lnSpc>
              <a:spcBef>
                <a:spcPts val="0"/>
              </a:spcBef>
              <a:spcAft>
                <a:spcPts val="0"/>
              </a:spcAft>
              <a:buClr>
                <a:schemeClr val="lt1"/>
              </a:buClr>
              <a:buSzPts val="1900"/>
              <a:buChar char="●"/>
            </a:pPr>
            <a:r>
              <a:rPr b="1" lang="en" sz="1900">
                <a:solidFill>
                  <a:schemeClr val="lt1"/>
                </a:solidFill>
              </a:rPr>
              <a:t>Letters were then reread and analyzed with additional context in order to derive additional meaning.</a:t>
            </a:r>
            <a:endParaRPr b="1" sz="1900">
              <a:solidFill>
                <a:schemeClr val="lt1"/>
              </a:solidFill>
            </a:endParaRPr>
          </a:p>
          <a:p>
            <a:pPr indent="0" lvl="0" marL="457200" rtl="0" algn="l">
              <a:lnSpc>
                <a:spcPct val="100000"/>
              </a:lnSpc>
              <a:spcBef>
                <a:spcPts val="0"/>
              </a:spcBef>
              <a:spcAft>
                <a:spcPts val="0"/>
              </a:spcAft>
              <a:buNone/>
            </a:pPr>
            <a:r>
              <a:rPr b="1" lang="en" sz="1900">
                <a:solidFill>
                  <a:schemeClr val="lt1"/>
                </a:solidFill>
              </a:rPr>
              <a:t>	</a:t>
            </a:r>
            <a:endParaRPr b="1" sz="1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98" name="Google Shape;98;p17"/>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99" name="Google Shape;99;p17"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100" name="Google Shape;100;p17"/>
          <p:cNvSpPr/>
          <p:nvPr/>
        </p:nvSpPr>
        <p:spPr>
          <a:xfrm>
            <a:off x="374550" y="312913"/>
            <a:ext cx="8394900" cy="45717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01" name="Google Shape;101;p17" title="Points scored"/>
          <p:cNvPicPr preferRelativeResize="0"/>
          <p:nvPr/>
        </p:nvPicPr>
        <p:blipFill>
          <a:blip r:embed="rId4">
            <a:alphaModFix/>
          </a:blip>
          <a:stretch>
            <a:fillRect/>
          </a:stretch>
        </p:blipFill>
        <p:spPr>
          <a:xfrm>
            <a:off x="374550" y="312925"/>
            <a:ext cx="8394900" cy="4571699"/>
          </a:xfrm>
          <a:prstGeom prst="rect">
            <a:avLst/>
          </a:prstGeom>
          <a:noFill/>
          <a:ln>
            <a:noFill/>
          </a:ln>
        </p:spPr>
      </p:pic>
      <p:sp>
        <p:nvSpPr>
          <p:cNvPr id="102" name="Google Shape;102;p17"/>
          <p:cNvSpPr txBox="1"/>
          <p:nvPr/>
        </p:nvSpPr>
        <p:spPr>
          <a:xfrm>
            <a:off x="4999650" y="3872525"/>
            <a:ext cx="3769800" cy="1751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b="1" lang="en" sz="1900">
                <a:solidFill>
                  <a:schemeClr val="lt1"/>
                </a:solidFill>
              </a:rPr>
              <a:t>The Governor did not receive any letters concerning an actual insurrection.</a:t>
            </a:r>
            <a:endParaRPr b="1" sz="1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8"/>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08" name="Google Shape;108;p18"/>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09" name="Google Shape;109;p18" title="wooden-floor-background_53876-88.png"/>
          <p:cNvPicPr preferRelativeResize="0"/>
          <p:nvPr/>
        </p:nvPicPr>
        <p:blipFill>
          <a:blip r:embed="rId4">
            <a:alphaModFix/>
          </a:blip>
          <a:stretch>
            <a:fillRect/>
          </a:stretch>
        </p:blipFill>
        <p:spPr>
          <a:xfrm>
            <a:off x="311700" y="250838"/>
            <a:ext cx="8520600" cy="4695825"/>
          </a:xfrm>
          <a:prstGeom prst="rect">
            <a:avLst/>
          </a:prstGeom>
          <a:noFill/>
          <a:ln>
            <a:noFill/>
          </a:ln>
        </p:spPr>
      </p:pic>
      <p:pic>
        <p:nvPicPr>
          <p:cNvPr id="110" name="Google Shape;110;p18" title="final final final idk map.png"/>
          <p:cNvPicPr preferRelativeResize="0"/>
          <p:nvPr/>
        </p:nvPicPr>
        <p:blipFill>
          <a:blip r:embed="rId3">
            <a:alphaModFix/>
          </a:blip>
          <a:stretch>
            <a:fillRect/>
          </a:stretch>
        </p:blipFill>
        <p:spPr>
          <a:xfrm>
            <a:off x="1086550" y="382788"/>
            <a:ext cx="3566799" cy="4431950"/>
          </a:xfrm>
          <a:prstGeom prst="rect">
            <a:avLst/>
          </a:prstGeom>
          <a:noFill/>
          <a:ln>
            <a:noFill/>
          </a:ln>
        </p:spPr>
      </p:pic>
      <p:pic>
        <p:nvPicPr>
          <p:cNvPr id="111" name="Google Shape;111;p18" title="map legend update.png"/>
          <p:cNvPicPr preferRelativeResize="0"/>
          <p:nvPr/>
        </p:nvPicPr>
        <p:blipFill>
          <a:blip r:embed="rId5">
            <a:alphaModFix/>
          </a:blip>
          <a:stretch>
            <a:fillRect/>
          </a:stretch>
        </p:blipFill>
        <p:spPr>
          <a:xfrm>
            <a:off x="4857555" y="1412025"/>
            <a:ext cx="3654675" cy="237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17" name="Google Shape;117;p19"/>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18" name="Google Shape;118;p19"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119" name="Google Shape;119;p19"/>
          <p:cNvSpPr txBox="1"/>
          <p:nvPr/>
        </p:nvSpPr>
        <p:spPr>
          <a:xfrm>
            <a:off x="2716125" y="386425"/>
            <a:ext cx="3716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Alfa Slab One"/>
                <a:ea typeface="Alfa Slab One"/>
                <a:cs typeface="Alfa Slab One"/>
                <a:sym typeface="Alfa Slab One"/>
              </a:rPr>
              <a:t>Results</a:t>
            </a:r>
            <a:endParaRPr sz="3600">
              <a:solidFill>
                <a:schemeClr val="lt1"/>
              </a:solidFill>
              <a:latin typeface="Alfa Slab One"/>
              <a:ea typeface="Alfa Slab One"/>
              <a:cs typeface="Alfa Slab One"/>
              <a:sym typeface="Alfa Slab One"/>
            </a:endParaRPr>
          </a:p>
        </p:txBody>
      </p:sp>
      <p:sp>
        <p:nvSpPr>
          <p:cNvPr id="120" name="Google Shape;120;p19"/>
          <p:cNvSpPr/>
          <p:nvPr/>
        </p:nvSpPr>
        <p:spPr>
          <a:xfrm>
            <a:off x="4572000" y="1238350"/>
            <a:ext cx="3961500" cy="34689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21" name="Google Shape;121;p19"/>
          <p:cNvSpPr txBox="1"/>
          <p:nvPr/>
        </p:nvSpPr>
        <p:spPr>
          <a:xfrm>
            <a:off x="4591450" y="1306200"/>
            <a:ext cx="3961500" cy="3307500"/>
          </a:xfrm>
          <a:prstGeom prst="rect">
            <a:avLst/>
          </a:prstGeom>
          <a:noFill/>
          <a:ln>
            <a:noFill/>
          </a:ln>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chemeClr val="lt1"/>
              </a:buClr>
              <a:buSzPts val="2100"/>
              <a:buFont typeface="Calibri"/>
              <a:buChar char="●"/>
            </a:pPr>
            <a:r>
              <a:rPr b="1" lang="en" sz="2100">
                <a:solidFill>
                  <a:schemeClr val="lt1"/>
                </a:solidFill>
                <a:latin typeface="Calibri"/>
                <a:ea typeface="Calibri"/>
                <a:cs typeface="Calibri"/>
                <a:sym typeface="Calibri"/>
              </a:rPr>
              <a:t>Letters </a:t>
            </a:r>
            <a:r>
              <a:rPr b="1" lang="en" sz="2100">
                <a:solidFill>
                  <a:schemeClr val="lt1"/>
                </a:solidFill>
                <a:latin typeface="Calibri"/>
                <a:ea typeface="Calibri"/>
                <a:cs typeface="Calibri"/>
                <a:sym typeface="Calibri"/>
              </a:rPr>
              <a:t>concerning </a:t>
            </a:r>
            <a:r>
              <a:rPr b="1" lang="en" sz="2100">
                <a:solidFill>
                  <a:schemeClr val="lt1"/>
                </a:solidFill>
                <a:latin typeface="Calibri"/>
                <a:ea typeface="Calibri"/>
                <a:cs typeface="Calibri"/>
                <a:sym typeface="Calibri"/>
              </a:rPr>
              <a:t>insurrections, aid requests, and fear of them were present all across Mississippi.</a:t>
            </a:r>
            <a:endParaRPr b="1" sz="2100">
              <a:solidFill>
                <a:schemeClr val="lt1"/>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2100">
              <a:solidFill>
                <a:schemeClr val="lt1"/>
              </a:solidFill>
              <a:latin typeface="Calibri"/>
              <a:ea typeface="Calibri"/>
              <a:cs typeface="Calibri"/>
              <a:sym typeface="Calibri"/>
            </a:endParaRPr>
          </a:p>
          <a:p>
            <a:pPr indent="-361950" lvl="0" marL="457200" rtl="0" algn="l">
              <a:lnSpc>
                <a:spcPct val="100000"/>
              </a:lnSpc>
              <a:spcBef>
                <a:spcPts val="0"/>
              </a:spcBef>
              <a:spcAft>
                <a:spcPts val="0"/>
              </a:spcAft>
              <a:buClr>
                <a:schemeClr val="lt1"/>
              </a:buClr>
              <a:buSzPts val="2100"/>
              <a:buFont typeface="Calibri"/>
              <a:buChar char="●"/>
            </a:pPr>
            <a:r>
              <a:rPr b="1" lang="en" sz="2100">
                <a:solidFill>
                  <a:schemeClr val="lt1"/>
                </a:solidFill>
                <a:latin typeface="Calibri"/>
                <a:ea typeface="Calibri"/>
                <a:cs typeface="Calibri"/>
                <a:sym typeface="Calibri"/>
              </a:rPr>
              <a:t>Hysteria was still fairly widespread, and letters were sent from counties with smaller slave populations.</a:t>
            </a:r>
            <a:endParaRPr b="1" sz="2100">
              <a:solidFill>
                <a:schemeClr val="lt1"/>
              </a:solidFill>
              <a:latin typeface="Calibri"/>
              <a:ea typeface="Calibri"/>
              <a:cs typeface="Calibri"/>
              <a:sym typeface="Calibri"/>
            </a:endParaRPr>
          </a:p>
        </p:txBody>
      </p:sp>
      <p:sp>
        <p:nvSpPr>
          <p:cNvPr id="122" name="Google Shape;122;p19"/>
          <p:cNvSpPr/>
          <p:nvPr/>
        </p:nvSpPr>
        <p:spPr>
          <a:xfrm>
            <a:off x="504950" y="1674850"/>
            <a:ext cx="3819300" cy="19623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23" name="Google Shape;123;p19"/>
          <p:cNvSpPr/>
          <p:nvPr/>
        </p:nvSpPr>
        <p:spPr>
          <a:xfrm>
            <a:off x="504950" y="1238350"/>
            <a:ext cx="3819300" cy="34689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graphicFrame>
        <p:nvGraphicFramePr>
          <p:cNvPr id="124" name="Google Shape;124;p19"/>
          <p:cNvGraphicFramePr/>
          <p:nvPr/>
        </p:nvGraphicFramePr>
        <p:xfrm>
          <a:off x="504950" y="1238338"/>
          <a:ext cx="3000000" cy="3000000"/>
        </p:xfrm>
        <a:graphic>
          <a:graphicData uri="http://schemas.openxmlformats.org/drawingml/2006/table">
            <a:tbl>
              <a:tblPr>
                <a:noFill/>
                <a:tableStyleId>{A635EB27-28E6-4538-B00C-136A492EDB20}</a:tableStyleId>
              </a:tblPr>
              <a:tblGrid>
                <a:gridCol w="1909675"/>
                <a:gridCol w="1909675"/>
              </a:tblGrid>
              <a:tr h="660175">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Enslaved Population</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Letters In Each County</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61750">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400 - 2000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3</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61750">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2000 - 5000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10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61750">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5000 - 7000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5</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61750">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7000 - 13000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9</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61750">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13000 - 23000</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lt1"/>
                          </a:solidFill>
                          <a:latin typeface="Calibri"/>
                          <a:ea typeface="Calibri"/>
                          <a:cs typeface="Calibri"/>
                          <a:sym typeface="Calibri"/>
                        </a:rPr>
                        <a:t>8</a:t>
                      </a:r>
                      <a:endParaRPr b="1" sz="1800">
                        <a:solidFill>
                          <a:schemeClr val="lt1"/>
                        </a:solidFill>
                        <a:latin typeface="Calibri"/>
                        <a:ea typeface="Calibri"/>
                        <a:cs typeface="Calibri"/>
                        <a:sym typeface="Calibri"/>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30" name="Google Shape;130;p20"/>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31" name="Google Shape;131;p20"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132" name="Google Shape;132;p20"/>
          <p:cNvSpPr txBox="1"/>
          <p:nvPr/>
        </p:nvSpPr>
        <p:spPr>
          <a:xfrm>
            <a:off x="441950" y="377400"/>
            <a:ext cx="82677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3000">
                <a:solidFill>
                  <a:schemeClr val="lt1"/>
                </a:solidFill>
                <a:latin typeface="Alfa Slab One"/>
                <a:ea typeface="Alfa Slab One"/>
                <a:cs typeface="Alfa Slab One"/>
                <a:sym typeface="Alfa Slab One"/>
              </a:rPr>
              <a:t>The Rhetoric of Insurrection and Fear:</a:t>
            </a:r>
            <a:endParaRPr sz="3000">
              <a:solidFill>
                <a:schemeClr val="lt1"/>
              </a:solidFill>
              <a:latin typeface="Alfa Slab One"/>
              <a:ea typeface="Alfa Slab One"/>
              <a:cs typeface="Alfa Slab One"/>
              <a:sym typeface="Alfa Slab One"/>
            </a:endParaRPr>
          </a:p>
          <a:p>
            <a:pPr indent="0" lvl="0" marL="0" rtl="0" algn="ctr">
              <a:spcBef>
                <a:spcPts val="0"/>
              </a:spcBef>
              <a:spcAft>
                <a:spcPts val="0"/>
              </a:spcAft>
              <a:buClr>
                <a:schemeClr val="dk1"/>
              </a:buClr>
              <a:buSzPts val="1100"/>
              <a:buFont typeface="Arial"/>
              <a:buNone/>
            </a:pPr>
            <a:r>
              <a:rPr lang="en" sz="3000">
                <a:solidFill>
                  <a:schemeClr val="lt1"/>
                </a:solidFill>
                <a:latin typeface="Alfa Slab One"/>
                <a:ea typeface="Alfa Slab One"/>
                <a:cs typeface="Alfa Slab One"/>
                <a:sym typeface="Alfa Slab One"/>
              </a:rPr>
              <a:t>The Politics of Slave Management in</a:t>
            </a:r>
            <a:endParaRPr sz="3000">
              <a:solidFill>
                <a:schemeClr val="lt1"/>
              </a:solidFill>
              <a:latin typeface="Alfa Slab One"/>
              <a:ea typeface="Alfa Slab One"/>
              <a:cs typeface="Alfa Slab One"/>
              <a:sym typeface="Alfa Slab One"/>
            </a:endParaRPr>
          </a:p>
          <a:p>
            <a:pPr indent="0" lvl="0" marL="0" rtl="0" algn="ctr">
              <a:spcBef>
                <a:spcPts val="0"/>
              </a:spcBef>
              <a:spcAft>
                <a:spcPts val="0"/>
              </a:spcAft>
              <a:buClr>
                <a:schemeClr val="dk1"/>
              </a:buClr>
              <a:buSzPts val="1100"/>
              <a:buFont typeface="Arial"/>
              <a:buNone/>
            </a:pPr>
            <a:r>
              <a:rPr lang="en" sz="3000">
                <a:solidFill>
                  <a:schemeClr val="lt1"/>
                </a:solidFill>
                <a:latin typeface="Alfa Slab One"/>
                <a:ea typeface="Alfa Slab One"/>
                <a:cs typeface="Alfa Slab One"/>
                <a:sym typeface="Alfa Slab One"/>
              </a:rPr>
              <a:t>Confederate Georgia</a:t>
            </a:r>
            <a:endParaRPr sz="3600">
              <a:solidFill>
                <a:schemeClr val="lt1"/>
              </a:solidFill>
              <a:latin typeface="Alfa Slab One"/>
              <a:ea typeface="Alfa Slab One"/>
              <a:cs typeface="Alfa Slab One"/>
              <a:sym typeface="Alfa Slab One"/>
            </a:endParaRPr>
          </a:p>
        </p:txBody>
      </p:sp>
      <p:sp>
        <p:nvSpPr>
          <p:cNvPr id="133" name="Google Shape;133;p20"/>
          <p:cNvSpPr/>
          <p:nvPr/>
        </p:nvSpPr>
        <p:spPr>
          <a:xfrm>
            <a:off x="499100" y="2017925"/>
            <a:ext cx="8153400" cy="27921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34" name="Google Shape;134;p20"/>
          <p:cNvSpPr txBox="1"/>
          <p:nvPr/>
        </p:nvSpPr>
        <p:spPr>
          <a:xfrm>
            <a:off x="495300" y="2154575"/>
            <a:ext cx="8153400" cy="2792100"/>
          </a:xfrm>
          <a:prstGeom prst="rect">
            <a:avLst/>
          </a:prstGeom>
          <a:noFill/>
          <a:ln>
            <a:noFill/>
          </a:ln>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chemeClr val="lt1"/>
              </a:buClr>
              <a:buSzPts val="2100"/>
              <a:buFont typeface="Calibri"/>
              <a:buChar char="●"/>
            </a:pPr>
            <a:r>
              <a:rPr b="1" lang="en" sz="2100">
                <a:solidFill>
                  <a:schemeClr val="lt1"/>
                </a:solidFill>
                <a:latin typeface="Calibri"/>
                <a:ea typeface="Calibri"/>
                <a:cs typeface="Calibri"/>
                <a:sym typeface="Calibri"/>
              </a:rPr>
              <a:t>Uses the letters sent to the </a:t>
            </a:r>
            <a:r>
              <a:rPr b="1" lang="en" sz="2100">
                <a:solidFill>
                  <a:schemeClr val="lt1"/>
                </a:solidFill>
                <a:latin typeface="Calibri"/>
                <a:ea typeface="Calibri"/>
                <a:cs typeface="Calibri"/>
                <a:sym typeface="Calibri"/>
              </a:rPr>
              <a:t>governor</a:t>
            </a:r>
            <a:r>
              <a:rPr b="1" lang="en" sz="2100">
                <a:solidFill>
                  <a:schemeClr val="lt1"/>
                </a:solidFill>
                <a:latin typeface="Calibri"/>
                <a:ea typeface="Calibri"/>
                <a:cs typeface="Calibri"/>
                <a:sym typeface="Calibri"/>
              </a:rPr>
              <a:t> of Georgia during the Civil War as a primary source.</a:t>
            </a:r>
            <a:endParaRPr b="1" sz="2100">
              <a:solidFill>
                <a:schemeClr val="lt1"/>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2100">
              <a:solidFill>
                <a:schemeClr val="lt1"/>
              </a:solidFill>
              <a:latin typeface="Calibri"/>
              <a:ea typeface="Calibri"/>
              <a:cs typeface="Calibri"/>
              <a:sym typeface="Calibri"/>
            </a:endParaRPr>
          </a:p>
          <a:p>
            <a:pPr indent="-361950" lvl="0" marL="457200" rtl="0" algn="l">
              <a:lnSpc>
                <a:spcPct val="100000"/>
              </a:lnSpc>
              <a:spcBef>
                <a:spcPts val="0"/>
              </a:spcBef>
              <a:spcAft>
                <a:spcPts val="0"/>
              </a:spcAft>
              <a:buClr>
                <a:schemeClr val="lt1"/>
              </a:buClr>
              <a:buSzPts val="2100"/>
              <a:buFont typeface="Calibri"/>
              <a:buChar char="●"/>
            </a:pPr>
            <a:r>
              <a:rPr b="1" lang="en" sz="2100">
                <a:solidFill>
                  <a:schemeClr val="lt1"/>
                </a:solidFill>
                <a:latin typeface="Calibri"/>
                <a:ea typeface="Calibri"/>
                <a:cs typeface="Calibri"/>
                <a:sym typeface="Calibri"/>
              </a:rPr>
              <a:t>Makes notes and connections about hysteria toward slave insurrections through the context provided by the letters.</a:t>
            </a:r>
            <a:endParaRPr b="1" sz="2100">
              <a:solidFill>
                <a:schemeClr val="lt1"/>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2100">
              <a:solidFill>
                <a:schemeClr val="lt1"/>
              </a:solidFill>
              <a:latin typeface="Calibri"/>
              <a:ea typeface="Calibri"/>
              <a:cs typeface="Calibri"/>
              <a:sym typeface="Calibri"/>
            </a:endParaRPr>
          </a:p>
          <a:p>
            <a:pPr indent="-361950" lvl="0" marL="457200" rtl="0" algn="l">
              <a:lnSpc>
                <a:spcPct val="100000"/>
              </a:lnSpc>
              <a:spcBef>
                <a:spcPts val="0"/>
              </a:spcBef>
              <a:spcAft>
                <a:spcPts val="0"/>
              </a:spcAft>
              <a:buClr>
                <a:schemeClr val="lt1"/>
              </a:buClr>
              <a:buSzPts val="2100"/>
              <a:buFont typeface="Calibri"/>
              <a:buChar char="●"/>
            </a:pPr>
            <a:r>
              <a:rPr b="1" lang="en" sz="2100">
                <a:solidFill>
                  <a:schemeClr val="lt1"/>
                </a:solidFill>
                <a:latin typeface="Calibri"/>
                <a:ea typeface="Calibri"/>
                <a:cs typeface="Calibri"/>
                <a:sym typeface="Calibri"/>
              </a:rPr>
              <a:t>Serves as a mirror to my own research, but only goes over Georgia.</a:t>
            </a:r>
            <a:endParaRPr b="1" sz="21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p:nvPr/>
        </p:nvSpPr>
        <p:spPr>
          <a:xfrm>
            <a:off x="2175" y="0"/>
            <a:ext cx="9144000" cy="5197500"/>
          </a:xfrm>
          <a:prstGeom prst="rect">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40" name="Google Shape;140;p21"/>
          <p:cNvSpPr/>
          <p:nvPr/>
        </p:nvSpPr>
        <p:spPr>
          <a:xfrm>
            <a:off x="145350" y="137850"/>
            <a:ext cx="8853300" cy="4921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41" name="Google Shape;141;p21" title="wooden-floor-background_53876-88.png"/>
          <p:cNvPicPr preferRelativeResize="0"/>
          <p:nvPr/>
        </p:nvPicPr>
        <p:blipFill>
          <a:blip r:embed="rId3">
            <a:alphaModFix/>
          </a:blip>
          <a:stretch>
            <a:fillRect/>
          </a:stretch>
        </p:blipFill>
        <p:spPr>
          <a:xfrm>
            <a:off x="311700" y="250838"/>
            <a:ext cx="8520600" cy="4695825"/>
          </a:xfrm>
          <a:prstGeom prst="rect">
            <a:avLst/>
          </a:prstGeom>
          <a:noFill/>
          <a:ln>
            <a:noFill/>
          </a:ln>
        </p:spPr>
      </p:pic>
      <p:sp>
        <p:nvSpPr>
          <p:cNvPr id="142" name="Google Shape;142;p21"/>
          <p:cNvSpPr txBox="1"/>
          <p:nvPr/>
        </p:nvSpPr>
        <p:spPr>
          <a:xfrm>
            <a:off x="313875" y="180625"/>
            <a:ext cx="85206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1"/>
                </a:solidFill>
                <a:latin typeface="Alfa Slab One"/>
                <a:ea typeface="Alfa Slab One"/>
                <a:cs typeface="Alfa Slab One"/>
                <a:sym typeface="Alfa Slab One"/>
              </a:rPr>
              <a:t>The Rhetoric of Insurrection and Fear:</a:t>
            </a:r>
            <a:endParaRPr sz="30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rPr lang="en" sz="3000">
                <a:solidFill>
                  <a:schemeClr val="lt1"/>
                </a:solidFill>
                <a:latin typeface="Alfa Slab One"/>
                <a:ea typeface="Alfa Slab One"/>
                <a:cs typeface="Alfa Slab One"/>
                <a:sym typeface="Alfa Slab One"/>
              </a:rPr>
              <a:t>The Politics of Slave Management in</a:t>
            </a:r>
            <a:endParaRPr sz="30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rPr lang="en" sz="3000">
                <a:solidFill>
                  <a:schemeClr val="lt1"/>
                </a:solidFill>
                <a:latin typeface="Alfa Slab One"/>
                <a:ea typeface="Alfa Slab One"/>
                <a:cs typeface="Alfa Slab One"/>
                <a:sym typeface="Alfa Slab One"/>
              </a:rPr>
              <a:t>Confederate Georgia</a:t>
            </a:r>
            <a:endParaRPr sz="3000">
              <a:solidFill>
                <a:schemeClr val="lt1"/>
              </a:solidFill>
              <a:latin typeface="Alfa Slab One"/>
              <a:ea typeface="Alfa Slab One"/>
              <a:cs typeface="Alfa Slab One"/>
              <a:sym typeface="Alfa Slab One"/>
            </a:endParaRPr>
          </a:p>
        </p:txBody>
      </p:sp>
      <p:sp>
        <p:nvSpPr>
          <p:cNvPr id="143" name="Google Shape;143;p21"/>
          <p:cNvSpPr/>
          <p:nvPr/>
        </p:nvSpPr>
        <p:spPr>
          <a:xfrm>
            <a:off x="433125" y="1705525"/>
            <a:ext cx="8293800" cy="3169800"/>
          </a:xfrm>
          <a:prstGeom prst="rect">
            <a:avLst/>
          </a:prstGeom>
          <a:solidFill>
            <a:srgbClr val="5D1725"/>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44" name="Google Shape;144;p21"/>
          <p:cNvSpPr txBox="1"/>
          <p:nvPr/>
        </p:nvSpPr>
        <p:spPr>
          <a:xfrm>
            <a:off x="433125" y="1705525"/>
            <a:ext cx="8195100" cy="30462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chemeClr val="lt1"/>
              </a:buClr>
              <a:buSzPts val="2200"/>
              <a:buFont typeface="Calibri"/>
              <a:buChar char="●"/>
            </a:pPr>
            <a:r>
              <a:rPr b="1" lang="en" sz="2200">
                <a:solidFill>
                  <a:schemeClr val="lt1"/>
                </a:solidFill>
                <a:latin typeface="Calibri"/>
                <a:ea typeface="Calibri"/>
                <a:cs typeface="Calibri"/>
                <a:sym typeface="Calibri"/>
              </a:rPr>
              <a:t>Found that in Georgia people did have initial fears regarding the possibility of a slave insurrection.</a:t>
            </a:r>
            <a:endParaRPr b="1" sz="22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200">
              <a:solidFill>
                <a:schemeClr val="lt1"/>
              </a:solidFill>
              <a:latin typeface="Calibri"/>
              <a:ea typeface="Calibri"/>
              <a:cs typeface="Calibri"/>
              <a:sym typeface="Calibri"/>
            </a:endParaRPr>
          </a:p>
          <a:p>
            <a:pPr indent="-368300" lvl="0" marL="457200" rtl="0" algn="l">
              <a:lnSpc>
                <a:spcPct val="100000"/>
              </a:lnSpc>
              <a:spcBef>
                <a:spcPts val="0"/>
              </a:spcBef>
              <a:spcAft>
                <a:spcPts val="0"/>
              </a:spcAft>
              <a:buClr>
                <a:schemeClr val="lt1"/>
              </a:buClr>
              <a:buSzPts val="2200"/>
              <a:buFont typeface="Calibri"/>
              <a:buChar char="●"/>
            </a:pPr>
            <a:r>
              <a:rPr b="1" lang="en" sz="2200">
                <a:solidFill>
                  <a:schemeClr val="lt1"/>
                </a:solidFill>
                <a:latin typeface="Calibri"/>
                <a:ea typeface="Calibri"/>
                <a:cs typeface="Calibri"/>
                <a:sym typeface="Calibri"/>
              </a:rPr>
              <a:t>As the years went on people used the rhetoric of slave violence to further their own personal gain through receiving additional aid.</a:t>
            </a:r>
            <a:endParaRPr b="1" sz="22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200">
              <a:solidFill>
                <a:schemeClr val="lt1"/>
              </a:solidFill>
              <a:latin typeface="Calibri"/>
              <a:ea typeface="Calibri"/>
              <a:cs typeface="Calibri"/>
              <a:sym typeface="Calibri"/>
            </a:endParaRPr>
          </a:p>
          <a:p>
            <a:pPr indent="-368300" lvl="0" marL="457200" rtl="0" algn="l">
              <a:lnSpc>
                <a:spcPct val="100000"/>
              </a:lnSpc>
              <a:spcBef>
                <a:spcPts val="0"/>
              </a:spcBef>
              <a:spcAft>
                <a:spcPts val="0"/>
              </a:spcAft>
              <a:buClr>
                <a:schemeClr val="lt1"/>
              </a:buClr>
              <a:buSzPts val="2200"/>
              <a:buFont typeface="Calibri"/>
              <a:buChar char="●"/>
            </a:pPr>
            <a:r>
              <a:rPr b="1" lang="en" sz="2200">
                <a:solidFill>
                  <a:schemeClr val="lt1"/>
                </a:solidFill>
                <a:latin typeface="Calibri"/>
                <a:ea typeface="Calibri"/>
                <a:cs typeface="Calibri"/>
                <a:sym typeface="Calibri"/>
              </a:rPr>
              <a:t>Found that people use prospects of “protecting their families and land” as excuses for avoiding conscription.</a:t>
            </a:r>
            <a:endParaRPr b="1" sz="22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